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70" r:id="rId5"/>
    <p:sldId id="267" r:id="rId6"/>
    <p:sldId id="271" r:id="rId7"/>
    <p:sldId id="26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DA5"/>
    <a:srgbClr val="FF6600"/>
    <a:srgbClr val="EE9512"/>
    <a:srgbClr val="F2D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0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6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youtube.com/watch?v=Rx9ABo2HtgE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amijana.blazic@guest.arnes.s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AE2A03-B949-4ECB-8C9E-65E337C5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3" y="802298"/>
            <a:ext cx="10422840" cy="2541431"/>
          </a:xfrm>
        </p:spPr>
        <p:txBody>
          <a:bodyPr/>
          <a:lstStyle/>
          <a:p>
            <a:r>
              <a:rPr lang="sl-SI" dirty="0"/>
              <a:t>4</a:t>
            </a:r>
            <a:r>
              <a:rPr lang="sl-SI" dirty="0" smtClean="0"/>
              <a:t>. Razred 14.4.-17.4.20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73FEA12-A099-48D7-BDF2-232BC7026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/>
              <a:t>Pripravila: </a:t>
            </a:r>
            <a:r>
              <a:rPr lang="sl-SI" dirty="0" err="1" smtClean="0"/>
              <a:t>damijana</a:t>
            </a:r>
            <a:r>
              <a:rPr lang="sl-SI" dirty="0" smtClean="0"/>
              <a:t> </a:t>
            </a:r>
            <a:r>
              <a:rPr lang="sl-SI" dirty="0" err="1" smtClean="0"/>
              <a:t>blažič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48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2"/>
    </mc:Choice>
    <mc:Fallback xmlns="">
      <p:transition spd="slow" advTm="95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887506" y="1263660"/>
            <a:ext cx="10636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latin typeface="Felix Titling" panose="04060505060202020A04" pitchFamily="82" charset="0"/>
            </a:endParaRPr>
          </a:p>
          <a:p>
            <a:r>
              <a:rPr lang="sl-SI" dirty="0" smtClean="0">
                <a:latin typeface="Felix Titling" panose="04060505060202020A04" pitchFamily="82" charset="0"/>
              </a:rPr>
              <a:t>Opažam, da imate ogromno dela za šolo. </a:t>
            </a:r>
          </a:p>
          <a:p>
            <a:r>
              <a:rPr lang="sl-SI" dirty="0" smtClean="0">
                <a:latin typeface="Felix Titling" panose="04060505060202020A04" pitchFamily="82" charset="0"/>
              </a:rPr>
              <a:t>Malo učenk in učencev mi je poslalo naročeno v pogled. </a:t>
            </a:r>
            <a:r>
              <a:rPr lang="sl-SI" dirty="0">
                <a:latin typeface="Felix Titling" panose="04060505060202020A04" pitchFamily="82" charset="0"/>
              </a:rPr>
              <a:t> </a:t>
            </a:r>
            <a:r>
              <a:rPr lang="sl-SI" dirty="0" smtClean="0">
                <a:latin typeface="Felix Titling" panose="04060505060202020A04" pitchFamily="82" charset="0"/>
              </a:rPr>
              <a:t>Od poslanih pa jih je nekaj prav, nekaj pa, žal, ne.</a:t>
            </a:r>
            <a:endParaRPr lang="sl-SI" dirty="0">
              <a:latin typeface="Felix Titling" panose="04060505060202020A04" pitchFamily="82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87506" y="497750"/>
            <a:ext cx="9076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Felix Titling" panose="04060505060202020A04" pitchFamily="82" charset="0"/>
              </a:rPr>
              <a:t>Pozdravljene učenke in učenci!</a:t>
            </a:r>
          </a:p>
          <a:p>
            <a:endParaRPr lang="sl-SI" sz="2800" dirty="0"/>
          </a:p>
        </p:txBody>
      </p:sp>
      <p:sp>
        <p:nvSpPr>
          <p:cNvPr id="10" name="Pravokotnik 9"/>
          <p:cNvSpPr/>
          <p:nvPr/>
        </p:nvSpPr>
        <p:spPr>
          <a:xfrm>
            <a:off x="887506" y="2787660"/>
            <a:ext cx="10636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latin typeface="Felix Titling" panose="04060505060202020A04" pitchFamily="82" charset="0"/>
            </a:endParaRPr>
          </a:p>
          <a:p>
            <a:r>
              <a:rPr lang="sl-SI" dirty="0" smtClean="0">
                <a:latin typeface="Felix Titling" panose="04060505060202020A04" pitchFamily="82" charset="0"/>
              </a:rPr>
              <a:t>Po spletu iščem </a:t>
            </a:r>
            <a:r>
              <a:rPr lang="sl-SI" dirty="0" smtClean="0">
                <a:latin typeface="Felix Titling" panose="04060505060202020A04" pitchFamily="82" charset="0"/>
              </a:rPr>
              <a:t>razlage, katere </a:t>
            </a:r>
            <a:r>
              <a:rPr lang="sl-SI" dirty="0" smtClean="0">
                <a:latin typeface="Felix Titling" panose="04060505060202020A04" pitchFamily="82" charset="0"/>
              </a:rPr>
              <a:t>bi razumeli, raziskujem programe za pisanje not,</a:t>
            </a:r>
          </a:p>
          <a:p>
            <a:r>
              <a:rPr lang="sl-SI" dirty="0" smtClean="0">
                <a:latin typeface="Felix Titling" panose="04060505060202020A04" pitchFamily="82" charset="0"/>
              </a:rPr>
              <a:t>Žal, moje računalniško znanje ni tako, kot bi si želela, da bi izgledalo tudi lepo.</a:t>
            </a:r>
          </a:p>
          <a:p>
            <a:endParaRPr lang="sl-SI" dirty="0">
              <a:latin typeface="Felix Titling" panose="04060505060202020A04" pitchFamily="82" charset="0"/>
            </a:endParaRPr>
          </a:p>
          <a:p>
            <a:endParaRPr lang="sl-SI" dirty="0" smtClean="0">
              <a:latin typeface="Felix Titling" panose="04060505060202020A04" pitchFamily="82" charset="0"/>
            </a:endParaRPr>
          </a:p>
          <a:p>
            <a:endParaRPr lang="sl-SI" dirty="0">
              <a:latin typeface="Felix Titling" panose="04060505060202020A04" pitchFamily="82" charset="0"/>
            </a:endParaRPr>
          </a:p>
          <a:p>
            <a:r>
              <a:rPr lang="sl-SI" dirty="0" smtClean="0">
                <a:latin typeface="Felix Titling" panose="04060505060202020A04" pitchFamily="82" charset="0"/>
              </a:rPr>
              <a:t>Zato bom naredila tako kot dopuščajo moje sposobnosti in upam, da od tega odnesete največ. </a:t>
            </a:r>
            <a:r>
              <a:rPr lang="sl-SI" dirty="0" smtClean="0">
                <a:latin typeface="Felix Titling" panose="04060505060202020A04" pitchFamily="82" charset="0"/>
                <a:sym typeface="Wingdings" panose="05000000000000000000" pitchFamily="2" charset="2"/>
              </a:rPr>
              <a:t></a:t>
            </a:r>
            <a:endParaRPr lang="sl-SI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730875" y="349532"/>
            <a:ext cx="111134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 DRUGEM TEDNU STE POSLUŠALI POSNETEK:</a:t>
            </a:r>
          </a:p>
          <a:p>
            <a:r>
              <a:rPr lang="sl-SI" dirty="0" smtClean="0"/>
              <a:t> </a:t>
            </a:r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www.youtube.com/watch?v=Rx9ABo2HtgE</a:t>
            </a:r>
            <a:r>
              <a:rPr lang="sl-SI" dirty="0" smtClean="0"/>
              <a:t>  </a:t>
            </a:r>
          </a:p>
          <a:p>
            <a:r>
              <a:rPr lang="sl-SI" dirty="0" smtClean="0"/>
              <a:t>UGOTOVILI STE, DA JE TO DUNAJSKI VALČEK J. STRAUSSA: NA LEPI MODRI DONAVI.</a:t>
            </a:r>
          </a:p>
          <a:p>
            <a:endParaRPr lang="sl-SI" dirty="0"/>
          </a:p>
          <a:p>
            <a:r>
              <a:rPr lang="sl-SI" dirty="0" smtClean="0"/>
              <a:t>PRVI TRIJE  TONI SO:   D  FIS  IN  A.</a:t>
            </a:r>
          </a:p>
          <a:p>
            <a:r>
              <a:rPr lang="sl-SI" dirty="0" smtClean="0"/>
              <a:t>POTEM STE MORALI DOLOČITI INTERVALE  OD 1. DO 2. TONA, OD 2. DO 3.  TONA IN ŠE OD 1. DO 3. TONA</a:t>
            </a:r>
          </a:p>
          <a:p>
            <a:endParaRPr lang="sl-SI" dirty="0" smtClean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6558"/>
              </p:ext>
            </p:extLst>
          </p:nvPr>
        </p:nvGraphicFramePr>
        <p:xfrm>
          <a:off x="1280833" y="2995788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4729"/>
                <a:gridCol w="3233271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1621" y="994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0" name="Freeform 3"/>
          <p:cNvSpPr>
            <a:spLocks/>
          </p:cNvSpPr>
          <p:nvPr/>
        </p:nvSpPr>
        <p:spPr bwMode="auto">
          <a:xfrm>
            <a:off x="1280832" y="2526508"/>
            <a:ext cx="843803" cy="2460640"/>
          </a:xfrm>
          <a:custGeom>
            <a:avLst/>
            <a:gdLst>
              <a:gd name="T0" fmla="*/ 100 w 486"/>
              <a:gd name="T1" fmla="*/ 1244 h 1382"/>
              <a:gd name="T2" fmla="*/ 184 w 486"/>
              <a:gd name="T3" fmla="*/ 1350 h 1382"/>
              <a:gd name="T4" fmla="*/ 352 w 486"/>
              <a:gd name="T5" fmla="*/ 1280 h 1382"/>
              <a:gd name="T6" fmla="*/ 232 w 486"/>
              <a:gd name="T7" fmla="*/ 740 h 1382"/>
              <a:gd name="T8" fmla="*/ 160 w 486"/>
              <a:gd name="T9" fmla="*/ 164 h 1382"/>
              <a:gd name="T10" fmla="*/ 244 w 486"/>
              <a:gd name="T11" fmla="*/ 24 h 1382"/>
              <a:gd name="T12" fmla="*/ 292 w 486"/>
              <a:gd name="T13" fmla="*/ 308 h 1382"/>
              <a:gd name="T14" fmla="*/ 184 w 486"/>
              <a:gd name="T15" fmla="*/ 512 h 1382"/>
              <a:gd name="T16" fmla="*/ 16 w 486"/>
              <a:gd name="T17" fmla="*/ 800 h 1382"/>
              <a:gd name="T18" fmla="*/ 88 w 486"/>
              <a:gd name="T19" fmla="*/ 1052 h 1382"/>
              <a:gd name="T20" fmla="*/ 388 w 486"/>
              <a:gd name="T21" fmla="*/ 1076 h 1382"/>
              <a:gd name="T22" fmla="*/ 484 w 486"/>
              <a:gd name="T23" fmla="*/ 884 h 1382"/>
              <a:gd name="T24" fmla="*/ 400 w 486"/>
              <a:gd name="T25" fmla="*/ 692 h 1382"/>
              <a:gd name="T26" fmla="*/ 280 w 486"/>
              <a:gd name="T27" fmla="*/ 692 h 1382"/>
              <a:gd name="T28" fmla="*/ 184 w 486"/>
              <a:gd name="T29" fmla="*/ 728 h 1382"/>
              <a:gd name="T30" fmla="*/ 172 w 486"/>
              <a:gd name="T31" fmla="*/ 92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6" h="1382">
                <a:moveTo>
                  <a:pt x="100" y="1244"/>
                </a:moveTo>
                <a:cubicBezTo>
                  <a:pt x="121" y="1294"/>
                  <a:pt x="142" y="1344"/>
                  <a:pt x="184" y="1350"/>
                </a:cubicBezTo>
                <a:cubicBezTo>
                  <a:pt x="226" y="1356"/>
                  <a:pt x="344" y="1382"/>
                  <a:pt x="352" y="1280"/>
                </a:cubicBezTo>
                <a:cubicBezTo>
                  <a:pt x="360" y="1178"/>
                  <a:pt x="264" y="926"/>
                  <a:pt x="232" y="740"/>
                </a:cubicBezTo>
                <a:cubicBezTo>
                  <a:pt x="200" y="554"/>
                  <a:pt x="158" y="283"/>
                  <a:pt x="160" y="164"/>
                </a:cubicBezTo>
                <a:cubicBezTo>
                  <a:pt x="162" y="45"/>
                  <a:pt x="222" y="0"/>
                  <a:pt x="244" y="24"/>
                </a:cubicBezTo>
                <a:cubicBezTo>
                  <a:pt x="266" y="48"/>
                  <a:pt x="302" y="227"/>
                  <a:pt x="292" y="308"/>
                </a:cubicBezTo>
                <a:cubicBezTo>
                  <a:pt x="282" y="389"/>
                  <a:pt x="230" y="430"/>
                  <a:pt x="184" y="512"/>
                </a:cubicBezTo>
                <a:cubicBezTo>
                  <a:pt x="138" y="594"/>
                  <a:pt x="32" y="710"/>
                  <a:pt x="16" y="800"/>
                </a:cubicBezTo>
                <a:cubicBezTo>
                  <a:pt x="0" y="890"/>
                  <a:pt x="26" y="1006"/>
                  <a:pt x="88" y="1052"/>
                </a:cubicBezTo>
                <a:cubicBezTo>
                  <a:pt x="150" y="1098"/>
                  <a:pt x="322" y="1104"/>
                  <a:pt x="388" y="1076"/>
                </a:cubicBezTo>
                <a:cubicBezTo>
                  <a:pt x="454" y="1048"/>
                  <a:pt x="482" y="948"/>
                  <a:pt x="484" y="884"/>
                </a:cubicBezTo>
                <a:cubicBezTo>
                  <a:pt x="486" y="820"/>
                  <a:pt x="434" y="724"/>
                  <a:pt x="400" y="692"/>
                </a:cubicBezTo>
                <a:cubicBezTo>
                  <a:pt x="366" y="660"/>
                  <a:pt x="316" y="686"/>
                  <a:pt x="280" y="692"/>
                </a:cubicBezTo>
                <a:cubicBezTo>
                  <a:pt x="244" y="698"/>
                  <a:pt x="202" y="690"/>
                  <a:pt x="184" y="728"/>
                </a:cubicBezTo>
                <a:cubicBezTo>
                  <a:pt x="166" y="766"/>
                  <a:pt x="182" y="896"/>
                  <a:pt x="172" y="9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91621" y="55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 flipH="1" flipV="1">
            <a:off x="5229130" y="3719553"/>
            <a:ext cx="537603" cy="3877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 flipH="1" flipV="1">
            <a:off x="3952848" y="4111222"/>
            <a:ext cx="537603" cy="3877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 flipH="1" flipV="1">
            <a:off x="2476826" y="4479148"/>
            <a:ext cx="537603" cy="3877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 flipH="1" flipV="1">
            <a:off x="7718890" y="3711919"/>
            <a:ext cx="537603" cy="3877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 flipH="1" flipV="1">
            <a:off x="7718891" y="4097775"/>
            <a:ext cx="537603" cy="3877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 flipH="1" flipV="1">
            <a:off x="7718891" y="4479148"/>
            <a:ext cx="537603" cy="3877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0" name="PoljeZBesedilom 39"/>
          <p:cNvSpPr txBox="1"/>
          <p:nvPr/>
        </p:nvSpPr>
        <p:spPr>
          <a:xfrm>
            <a:off x="3391579" y="3780816"/>
            <a:ext cx="424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#</a:t>
            </a:r>
            <a:endParaRPr lang="sl-SI" sz="6000" dirty="0"/>
          </a:p>
        </p:txBody>
      </p:sp>
      <p:sp>
        <p:nvSpPr>
          <p:cNvPr id="41" name="PoljeZBesedilom 40"/>
          <p:cNvSpPr txBox="1"/>
          <p:nvPr/>
        </p:nvSpPr>
        <p:spPr>
          <a:xfrm>
            <a:off x="7082329" y="3797251"/>
            <a:ext cx="424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#</a:t>
            </a:r>
            <a:endParaRPr lang="sl-SI" sz="60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254684" y="476376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V3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8256493" y="429658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V3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4770090" y="4203199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m3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8256493" y="381533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m3</a:t>
            </a:r>
            <a:endParaRPr lang="sl-SI" dirty="0"/>
          </a:p>
        </p:txBody>
      </p:sp>
      <p:cxnSp>
        <p:nvCxnSpPr>
          <p:cNvPr id="4" name="Raven povezovalnik 3"/>
          <p:cNvCxnSpPr/>
          <p:nvPr/>
        </p:nvCxnSpPr>
        <p:spPr>
          <a:xfrm flipH="1" flipV="1">
            <a:off x="7054918" y="3874707"/>
            <a:ext cx="586255" cy="4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 flipH="1" flipV="1">
            <a:off x="7059401" y="4712904"/>
            <a:ext cx="586255" cy="4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 flipH="1">
            <a:off x="7054917" y="3867970"/>
            <a:ext cx="1" cy="831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6563196" y="412961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Č5</a:t>
            </a:r>
            <a:endParaRPr lang="sl-SI" dirty="0"/>
          </a:p>
        </p:txBody>
      </p:sp>
      <p:cxnSp>
        <p:nvCxnSpPr>
          <p:cNvPr id="27" name="Raven povezovalnik 26"/>
          <p:cNvCxnSpPr/>
          <p:nvPr/>
        </p:nvCxnSpPr>
        <p:spPr>
          <a:xfrm flipV="1">
            <a:off x="5499779" y="3331231"/>
            <a:ext cx="721" cy="336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 flipV="1">
            <a:off x="2717822" y="3999999"/>
            <a:ext cx="721" cy="336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 flipV="1">
            <a:off x="2717255" y="3329434"/>
            <a:ext cx="2780676" cy="652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/>
          <p:cNvSpPr txBox="1"/>
          <p:nvPr/>
        </p:nvSpPr>
        <p:spPr>
          <a:xfrm>
            <a:off x="3721054" y="336813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Č5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290828" y="6123534"/>
            <a:ext cx="11843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rgbClr val="FFFF00"/>
                </a:solidFill>
              </a:rPr>
              <a:t>TOREJ OD 1. DO 2. TONA IMAMO V3, OD 2. DO 3. m3 IN OD 1. DO 3. Č5.  </a:t>
            </a:r>
          </a:p>
          <a:p>
            <a:r>
              <a:rPr lang="sl-SI" sz="2000" dirty="0" smtClean="0">
                <a:solidFill>
                  <a:srgbClr val="FFFF00"/>
                </a:solidFill>
              </a:rPr>
              <a:t>TO JE ISTO, KOT ČE BI V DUROVI LESTVICI POISKALI I., III. IN V. STOPNJO. OD TU TUDI IME KVINTAKORD.</a:t>
            </a:r>
            <a:endParaRPr lang="sl-SI" sz="2000" dirty="0">
              <a:solidFill>
                <a:srgbClr val="FFFF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510458" y="48371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d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734459" y="4818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5</a:t>
            </a:r>
            <a:endParaRPr lang="sl-SI" dirty="0"/>
          </a:p>
        </p:txBody>
      </p:sp>
      <p:sp>
        <p:nvSpPr>
          <p:cNvPr id="39" name="PoljeZBesedilom 38"/>
          <p:cNvSpPr txBox="1"/>
          <p:nvPr/>
        </p:nvSpPr>
        <p:spPr>
          <a:xfrm>
            <a:off x="2738942" y="50115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3</a:t>
            </a:r>
          </a:p>
        </p:txBody>
      </p:sp>
      <p:sp>
        <p:nvSpPr>
          <p:cNvPr id="42" name="PoljeZBesedilom 41"/>
          <p:cNvSpPr txBox="1"/>
          <p:nvPr/>
        </p:nvSpPr>
        <p:spPr>
          <a:xfrm>
            <a:off x="7718953" y="49626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d</a:t>
            </a:r>
            <a:endParaRPr lang="sl-SI" dirty="0"/>
          </a:p>
        </p:txBody>
      </p:sp>
      <p:sp>
        <p:nvSpPr>
          <p:cNvPr id="43" name="PoljeZBesedilom 42"/>
          <p:cNvSpPr txBox="1"/>
          <p:nvPr/>
        </p:nvSpPr>
        <p:spPr>
          <a:xfrm>
            <a:off x="7942954" y="49443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5</a:t>
            </a:r>
            <a:endParaRPr lang="sl-SI" dirty="0"/>
          </a:p>
        </p:txBody>
      </p:sp>
      <p:sp>
        <p:nvSpPr>
          <p:cNvPr id="44" name="PoljeZBesedilom 43"/>
          <p:cNvSpPr txBox="1"/>
          <p:nvPr/>
        </p:nvSpPr>
        <p:spPr>
          <a:xfrm>
            <a:off x="7947437" y="51370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3</a:t>
            </a:r>
          </a:p>
        </p:txBody>
      </p:sp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7236" y="4918408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1286" y="4972643"/>
            <a:ext cx="487363" cy="487363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2690857" y="2620450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razloženo - melodično</a:t>
            </a:r>
            <a:endParaRPr lang="sl-SI" dirty="0"/>
          </a:p>
        </p:txBody>
      </p:sp>
      <p:sp>
        <p:nvSpPr>
          <p:cNvPr id="45" name="PoljeZBesedilom 44"/>
          <p:cNvSpPr txBox="1"/>
          <p:nvPr/>
        </p:nvSpPr>
        <p:spPr>
          <a:xfrm>
            <a:off x="6664777" y="2678457"/>
            <a:ext cx="238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</a:t>
            </a:r>
            <a:r>
              <a:rPr lang="sl-SI" dirty="0" smtClean="0"/>
              <a:t>ozvočno - vsi naenkrat</a:t>
            </a:r>
            <a:endParaRPr lang="sl-SI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8696037" y="4141515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III.</a:t>
            </a:r>
            <a:endParaRPr lang="sl-SI" dirty="0"/>
          </a:p>
        </p:txBody>
      </p:sp>
      <p:sp>
        <p:nvSpPr>
          <p:cNvPr id="47" name="PoljeZBesedilom 46"/>
          <p:cNvSpPr txBox="1"/>
          <p:nvPr/>
        </p:nvSpPr>
        <p:spPr>
          <a:xfrm>
            <a:off x="8756888" y="452823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I.</a:t>
            </a:r>
            <a:endParaRPr lang="sl-SI" dirty="0"/>
          </a:p>
        </p:txBody>
      </p:sp>
      <p:sp>
        <p:nvSpPr>
          <p:cNvPr id="48" name="PoljeZBesedilom 47"/>
          <p:cNvSpPr txBox="1"/>
          <p:nvPr/>
        </p:nvSpPr>
        <p:spPr>
          <a:xfrm>
            <a:off x="8697072" y="3777334"/>
            <a:ext cx="34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valni oblaček 2"/>
          <p:cNvSpPr/>
          <p:nvPr/>
        </p:nvSpPr>
        <p:spPr>
          <a:xfrm>
            <a:off x="9484486" y="2380857"/>
            <a:ext cx="2594162" cy="1225964"/>
          </a:xfrm>
          <a:prstGeom prst="wedgeEllipseCallout">
            <a:avLst>
              <a:gd name="adj1" fmla="val -48306"/>
              <a:gd name="adj2" fmla="val 4574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ZAPIŠI V NOTNI ZVEZEK!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36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41294" y="941294"/>
            <a:ext cx="108637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UPAM,  DA JE SEDAJ BOLJ RAZUMLJIVO IN DA BOSTE LAHKO VSI REŠILI DUROV KVINTAKORD NA TONIH</a:t>
            </a:r>
          </a:p>
          <a:p>
            <a:r>
              <a:rPr lang="sl-SI" dirty="0" smtClean="0"/>
              <a:t>C-DURA. TOREJ NA TONU C, D, E, F, G, A, H DODALA PA SEM VAM ŠE TON B.</a:t>
            </a:r>
          </a:p>
          <a:p>
            <a:endParaRPr lang="sl-SI" dirty="0"/>
          </a:p>
          <a:p>
            <a:r>
              <a:rPr lang="sl-SI" dirty="0" smtClean="0"/>
              <a:t>DOBILI STE TUDI NALOGO V BAS KLJUČU. NIKAR NE POZABITE NA NJO!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PRIČAKUJEM VAŠE REŠITVE (SLIKO ALI SKEN) Z IMENOM IN PRIIMKOM TER RAZREDOM NA ŽE OMENJENI</a:t>
            </a:r>
          </a:p>
          <a:p>
            <a:r>
              <a:rPr lang="sl-SI" dirty="0" smtClean="0"/>
              <a:t>FACEBOOK PROFIL</a:t>
            </a:r>
          </a:p>
          <a:p>
            <a:endParaRPr lang="sl-SI" dirty="0"/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                           ALI NA e-mail: </a:t>
            </a:r>
            <a:r>
              <a:rPr lang="sl-SI" dirty="0" smtClean="0">
                <a:hlinkClick r:id="rId2"/>
              </a:rPr>
              <a:t>damijana.blazic@guest.arnes.si</a:t>
            </a:r>
            <a:r>
              <a:rPr lang="sl-SI" dirty="0" smtClean="0"/>
              <a:t> 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63" y="2926453"/>
            <a:ext cx="2270872" cy="10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57" y="2983704"/>
            <a:ext cx="7643279" cy="389716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86288" y="194597"/>
            <a:ext cx="117650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FFFF00"/>
                </a:solidFill>
                <a:latin typeface="Copperplate Gothic Light" panose="020E0507020206020404" pitchFamily="34" charset="0"/>
              </a:rPr>
              <a:t>V tem tednu imam zate nov izziv</a:t>
            </a:r>
            <a:r>
              <a:rPr lang="sl-SI" sz="2400" b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b="1" dirty="0" smtClean="0">
                <a:solidFill>
                  <a:srgbClr val="FFFF00"/>
                </a:solidFill>
                <a:latin typeface="Copperplate Gothic Light" panose="020E0507020206020404" pitchFamily="34" charset="0"/>
                <a:sym typeface="Wingdings" panose="05000000000000000000" pitchFamily="2" charset="2"/>
              </a:rPr>
              <a:t></a:t>
            </a:r>
            <a:endParaRPr lang="sl-SI" sz="2400" b="1" dirty="0">
              <a:solidFill>
                <a:srgbClr val="FFFF00"/>
              </a:solidFill>
              <a:latin typeface="Copperplate Gothic Light" panose="020E0507020206020404" pitchFamily="34" charset="0"/>
              <a:sym typeface="Wingdings" panose="05000000000000000000" pitchFamily="2" charset="2"/>
            </a:endParaRP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ZELO POMEMBNO JE, DA ZNAŠ TONE, KI JIH VIDIŠ, TUDI ZAPETI.</a:t>
            </a: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Če ti ne gre, priporočam, da jih na svoj instrument najprej zaigraš.</a:t>
            </a: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Lahko se tudi posnameš in potem poslušaš, </a:t>
            </a: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ali poješ, </a:t>
            </a:r>
            <a:r>
              <a:rPr lang="sl-SI" sz="2000" dirty="0">
                <a:latin typeface="Copperplate Gothic Light" panose="020E0507020206020404" pitchFamily="34" charset="0"/>
                <a:sym typeface="Wingdings" panose="05000000000000000000" pitchFamily="2" charset="2"/>
              </a:rPr>
              <a:t>m</a:t>
            </a:r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edtem ko poslušaš posnetek svojega igranja </a:t>
            </a: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Delaj vrsto po vrsto. </a:t>
            </a:r>
          </a:p>
          <a:p>
            <a:pPr algn="ctr"/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Če imaš tiskalnik ali si kako drugače pomagaš lahko vajo obrneš na glavo in dobiš druge tone.</a:t>
            </a:r>
          </a:p>
          <a:p>
            <a:pPr algn="ctr"/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Zamenjaj tudi ključ! Tako boš vadil 1., 2., </a:t>
            </a:r>
            <a:r>
              <a:rPr lang="sl-SI" sz="2000" dirty="0" smtClean="0">
                <a:latin typeface="Century" panose="02040604050505020304" pitchFamily="18" charset="0"/>
                <a:sym typeface="Wingdings" panose="05000000000000000000" pitchFamily="2" charset="2"/>
              </a:rPr>
              <a:t>malo</a:t>
            </a:r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 in veliko oktavo.</a:t>
            </a:r>
            <a:endParaRPr lang="sl-SI" sz="2000" dirty="0">
              <a:latin typeface="Copperplate Gothic Light" panose="020E05070202060204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394869" y="3229973"/>
            <a:ext cx="73004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Pazi, da boš tone igral PRAVILNO!</a:t>
            </a:r>
            <a:endParaRPr lang="sl-SI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5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27847" y="1263660"/>
            <a:ext cx="10636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Felix Titling" panose="04060505060202020A04" pitchFamily="82" charset="0"/>
              </a:rPr>
              <a:t>PA POGLEJMO KAKO TI GREJO TONI V OBRATNI SMERI.  </a:t>
            </a:r>
          </a:p>
          <a:p>
            <a:r>
              <a:rPr lang="sl-SI" dirty="0" smtClean="0">
                <a:latin typeface="Felix Titling" panose="04060505060202020A04" pitchFamily="82" charset="0"/>
              </a:rPr>
              <a:t>V notni zvezek ZAPIŠI MELODIČNI NAREK.</a:t>
            </a:r>
          </a:p>
          <a:p>
            <a:endParaRPr lang="sl-SI" dirty="0">
              <a:latin typeface="Felix Titling" panose="04060505060202020A04" pitchFamily="82" charset="0"/>
            </a:endParaRPr>
          </a:p>
          <a:p>
            <a:endParaRPr lang="sl-SI" dirty="0" smtClean="0">
              <a:latin typeface="Felix Titling" panose="04060505060202020A04" pitchFamily="82" charset="0"/>
            </a:endParaRPr>
          </a:p>
          <a:p>
            <a:r>
              <a:rPr lang="sl-SI" dirty="0" smtClean="0">
                <a:latin typeface="Felix Titling" panose="04060505060202020A04" pitchFamily="82" charset="0"/>
              </a:rPr>
              <a:t>Vse potrebne podatke slišiš v posnetku.</a:t>
            </a:r>
            <a:endParaRPr lang="sl-SI" dirty="0">
              <a:latin typeface="Felix Titling" panose="04060505060202020A04" pitchFamily="82" charset="0"/>
            </a:endParaRPr>
          </a:p>
        </p:txBody>
      </p:sp>
      <p:pic>
        <p:nvPicPr>
          <p:cNvPr id="3" name="Narek melodični 4.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1831" y="2320860"/>
            <a:ext cx="487363" cy="48736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71" y="3273695"/>
            <a:ext cx="4730376" cy="27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63756" y="127152"/>
            <a:ext cx="815479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Sedaj pa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NAJPOMEMBNEJŠE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navodilo tega tedna!</a:t>
            </a:r>
          </a:p>
          <a:p>
            <a:pPr algn="ctr"/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 soboto, </a:t>
            </a:r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18.4.2020</a:t>
            </a:r>
          </a:p>
          <a:p>
            <a:pPr algn="ctr"/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boste na TV programu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SLO2 ob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12.40</a:t>
            </a:r>
            <a:endParaRPr lang="sl-SI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pogledali ponovitev svečanega </a:t>
            </a:r>
          </a:p>
          <a:p>
            <a:pPr algn="ctr"/>
            <a:r>
              <a:rPr lang="sl-SI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</a:t>
            </a:r>
            <a:r>
              <a:rPr lang="sl-SI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oncerta ob 200. obletnici </a:t>
            </a:r>
          </a:p>
          <a:p>
            <a:pPr algn="ctr"/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javnega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glasbenega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šolstva</a:t>
            </a:r>
            <a:endParaRPr lang="sl-SI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99234" y="5583382"/>
            <a:ext cx="1140934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ORKESTRU SO </a:t>
            </a:r>
            <a:r>
              <a:rPr lang="sl-SI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IGRALI </a:t>
            </a:r>
            <a:r>
              <a:rPr lang="sl-SI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IZBRANI UČENCI </a:t>
            </a:r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GLASBENIH ŠOL. TUDI NAŠA UČENKA LARISA KOSI.</a:t>
            </a:r>
            <a:endParaRPr lang="sl-SI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26154" y="6161354"/>
            <a:ext cx="1142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ZAPIŠITE SI, KAJ VAM JE NA KONCERTU BILO NAJBOLJ VŠEČ!</a:t>
            </a:r>
          </a:p>
        </p:txBody>
      </p:sp>
    </p:spTree>
    <p:extLst>
      <p:ext uri="{BB962C8B-B14F-4D97-AF65-F5344CB8AC3E}">
        <p14:creationId xmlns:p14="http://schemas.microsoft.com/office/powerpoint/2010/main" val="32887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6E6531A-0776-43BA-A852-5FB5C7753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8C5273F-2B84-46BF-A94F-1A20E13B3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xmlns="" id="{6FDDFEF2-6A87-4D24-8EAC-B0D46A03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96" y="894033"/>
            <a:ext cx="4048397" cy="40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311397" y="4695881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Želim ti uspešno delo. Ostanite zdravi!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Damijana Blažič, prof.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536</Words>
  <Application>Microsoft Office PowerPoint</Application>
  <PresentationFormat>Širokozaslonsko</PresentationFormat>
  <Paragraphs>78</Paragraphs>
  <Slides>8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</vt:lpstr>
      <vt:lpstr>Copperplate Gothic Light</vt:lpstr>
      <vt:lpstr>Felix Titling</vt:lpstr>
      <vt:lpstr>Gill Sans MT</vt:lpstr>
      <vt:lpstr>Times New Roman</vt:lpstr>
      <vt:lpstr>Wingdings</vt:lpstr>
      <vt:lpstr>Galerija</vt:lpstr>
      <vt:lpstr>4. Razred 14.4.-17.4.20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in deljenje</dc:title>
  <dc:creator>Tin Keserin</dc:creator>
  <cp:lastModifiedBy>Damjana</cp:lastModifiedBy>
  <cp:revision>52</cp:revision>
  <dcterms:created xsi:type="dcterms:W3CDTF">2020-04-06T17:00:07Z</dcterms:created>
  <dcterms:modified xsi:type="dcterms:W3CDTF">2020-04-13T20:49:33Z</dcterms:modified>
</cp:coreProperties>
</file>