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2544" y="-7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7A57-9F34-45AB-9E49-2A81D87EA8D5}" type="datetimeFigureOut">
              <a:rPr lang="sl-SI" smtClean="0"/>
              <a:t>06.04.2020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858C-766C-4A73-BEBF-89CD3C4728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573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7A57-9F34-45AB-9E49-2A81D87EA8D5}" type="datetimeFigureOut">
              <a:rPr lang="sl-SI" smtClean="0"/>
              <a:t>06.04.2020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858C-766C-4A73-BEBF-89CD3C4728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337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7A57-9F34-45AB-9E49-2A81D87EA8D5}" type="datetimeFigureOut">
              <a:rPr lang="sl-SI" smtClean="0"/>
              <a:t>06.04.2020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858C-766C-4A73-BEBF-89CD3C4728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173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7A57-9F34-45AB-9E49-2A81D87EA8D5}" type="datetimeFigureOut">
              <a:rPr lang="sl-SI" smtClean="0"/>
              <a:t>06.04.2020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858C-766C-4A73-BEBF-89CD3C4728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595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7A57-9F34-45AB-9E49-2A81D87EA8D5}" type="datetimeFigureOut">
              <a:rPr lang="sl-SI" smtClean="0"/>
              <a:t>06.04.2020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858C-766C-4A73-BEBF-89CD3C4728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8172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7A57-9F34-45AB-9E49-2A81D87EA8D5}" type="datetimeFigureOut">
              <a:rPr lang="sl-SI" smtClean="0"/>
              <a:t>06.04.2020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858C-766C-4A73-BEBF-89CD3C4728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613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7A57-9F34-45AB-9E49-2A81D87EA8D5}" type="datetimeFigureOut">
              <a:rPr lang="sl-SI" smtClean="0"/>
              <a:t>06.04.2020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858C-766C-4A73-BEBF-89CD3C4728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656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7A57-9F34-45AB-9E49-2A81D87EA8D5}" type="datetimeFigureOut">
              <a:rPr lang="sl-SI" smtClean="0"/>
              <a:t>06.04.2020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858C-766C-4A73-BEBF-89CD3C4728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386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7A57-9F34-45AB-9E49-2A81D87EA8D5}" type="datetimeFigureOut">
              <a:rPr lang="sl-SI" smtClean="0"/>
              <a:t>06.04.2020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858C-766C-4A73-BEBF-89CD3C4728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166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7A57-9F34-45AB-9E49-2A81D87EA8D5}" type="datetimeFigureOut">
              <a:rPr lang="sl-SI" smtClean="0"/>
              <a:t>06.04.2020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858C-766C-4A73-BEBF-89CD3C4728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510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7A57-9F34-45AB-9E49-2A81D87EA8D5}" type="datetimeFigureOut">
              <a:rPr lang="sl-SI" smtClean="0"/>
              <a:t>06.04.2020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858C-766C-4A73-BEBF-89CD3C4728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032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F7A57-9F34-45AB-9E49-2A81D87EA8D5}" type="datetimeFigureOut">
              <a:rPr lang="sl-SI" smtClean="0"/>
              <a:t>06.04.2020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D858C-766C-4A73-BEBF-89CD3C4728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081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HMhFRE0Gsn4&amp;feature=youtu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iRQCZzfs6I&amp;feature=youtu.be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iRQCZzfs6I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/>
          <a:lstStyle/>
          <a:p>
            <a:r>
              <a:rPr lang="sl-SI" b="1" i="1" dirty="0" smtClean="0">
                <a:solidFill>
                  <a:srgbClr val="0070C0"/>
                </a:solidFill>
              </a:rPr>
              <a:t>GLASBENA PRIPRAVNICA</a:t>
            </a:r>
            <a:br>
              <a:rPr lang="sl-SI" b="1" i="1" dirty="0" smtClean="0">
                <a:solidFill>
                  <a:srgbClr val="0070C0"/>
                </a:solidFill>
              </a:rPr>
            </a:br>
            <a:r>
              <a:rPr lang="sl-SI" b="1" i="1" dirty="0" smtClean="0">
                <a:solidFill>
                  <a:srgbClr val="0070C0"/>
                </a:solidFill>
              </a:rPr>
              <a:t>4. URA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228184" y="4797152"/>
            <a:ext cx="2364854" cy="672480"/>
          </a:xfrm>
        </p:spPr>
        <p:txBody>
          <a:bodyPr>
            <a:normAutofit fontScale="70000" lnSpcReduction="20000"/>
          </a:bodyPr>
          <a:lstStyle/>
          <a:p>
            <a:r>
              <a:rPr lang="sl-SI" dirty="0" smtClean="0"/>
              <a:t>pripravila: Dora </a:t>
            </a:r>
            <a:r>
              <a:rPr lang="sl-SI" dirty="0" err="1" smtClean="0"/>
              <a:t>Ožvald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3290110" y="3244334"/>
            <a:ext cx="3586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815584"/>
            <a:ext cx="142875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oljeZBesedilom 5"/>
          <p:cNvSpPr txBox="1"/>
          <p:nvPr/>
        </p:nvSpPr>
        <p:spPr>
          <a:xfrm>
            <a:off x="1115616" y="4509120"/>
            <a:ext cx="417646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 PRIŠLA JE K NAM POMLAD.</a:t>
            </a:r>
            <a:endParaRPr lang="sl-SI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094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b="1" dirty="0" smtClean="0">
                <a:solidFill>
                  <a:srgbClr val="00B050"/>
                </a:solidFill>
              </a:rPr>
              <a:t>PTIČKI ŽE GLASNO ŽVRGOLIJO, ZAPOJ SI TUDI TI …</a:t>
            </a:r>
            <a:endParaRPr lang="sl-SI" sz="2800" b="1" dirty="0">
              <a:solidFill>
                <a:srgbClr val="00B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1412776"/>
            <a:ext cx="8147248" cy="2448273"/>
          </a:xfrm>
        </p:spPr>
        <p:txBody>
          <a:bodyPr>
            <a:normAutofit/>
          </a:bodyPr>
          <a:lstStyle/>
          <a:p>
            <a:r>
              <a:rPr lang="sl-SI" sz="2400" b="1" dirty="0" smtClean="0">
                <a:solidFill>
                  <a:srgbClr val="0070C0"/>
                </a:solidFill>
              </a:rPr>
              <a:t>NAUČIMO SE PESEM JANEZA BITENCA: VESELA POMLAD</a:t>
            </a:r>
          </a:p>
          <a:p>
            <a:endParaRPr lang="sl-SI" sz="2400" b="1" dirty="0">
              <a:solidFill>
                <a:srgbClr val="0070C0"/>
              </a:solidFill>
            </a:endParaRPr>
          </a:p>
          <a:p>
            <a:endParaRPr lang="sl-SI" sz="2400" b="1" dirty="0">
              <a:solidFill>
                <a:srgbClr val="0070C0"/>
              </a:solidFill>
            </a:endParaRPr>
          </a:p>
        </p:txBody>
      </p:sp>
      <p:pic>
        <p:nvPicPr>
          <p:cNvPr id="4" name="Ucenj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67088" y="2060848"/>
            <a:ext cx="1440160" cy="1440160"/>
          </a:xfrm>
          <a:prstGeom prst="rect">
            <a:avLst/>
          </a:prstGeom>
        </p:spPr>
      </p:pic>
      <p:sp>
        <p:nvSpPr>
          <p:cNvPr id="5" name="Zaokrožen pravokotni oblaček 4"/>
          <p:cNvSpPr/>
          <p:nvPr/>
        </p:nvSpPr>
        <p:spPr>
          <a:xfrm>
            <a:off x="423670" y="2431565"/>
            <a:ext cx="2664296" cy="1872208"/>
          </a:xfrm>
          <a:prstGeom prst="wedgeRoundRectCallout">
            <a:avLst>
              <a:gd name="adj1" fmla="val 70080"/>
              <a:gd name="adj2" fmla="val -31544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sl-SI" dirty="0" smtClean="0">
                <a:solidFill>
                  <a:srgbClr val="00B050"/>
                </a:solidFill>
              </a:rPr>
              <a:t>KITICA</a:t>
            </a:r>
          </a:p>
          <a:p>
            <a:pPr algn="ctr"/>
            <a:r>
              <a:rPr lang="sl-SI" sz="1600" dirty="0" smtClean="0">
                <a:solidFill>
                  <a:srgbClr val="0070C0"/>
                </a:solidFill>
              </a:rPr>
              <a:t>CIN, CIN, CIN, CIN, CIN, CIN, CIN, CIN, CIN</a:t>
            </a:r>
            <a:r>
              <a:rPr lang="it-IT" sz="1600" dirty="0" smtClean="0">
                <a:solidFill>
                  <a:srgbClr val="0070C0"/>
                </a:solidFill>
              </a:rPr>
              <a:t>, </a:t>
            </a:r>
            <a:r>
              <a:rPr lang="sl-SI" sz="1600" cap="all" dirty="0" smtClean="0">
                <a:solidFill>
                  <a:srgbClr val="0070C0"/>
                </a:solidFill>
              </a:rPr>
              <a:t>se zvonček na trati oglaša</a:t>
            </a:r>
            <a:r>
              <a:rPr lang="sl-SI" sz="1600" dirty="0" smtClean="0">
                <a:solidFill>
                  <a:srgbClr val="0070C0"/>
                </a:solidFill>
              </a:rPr>
              <a:t>. </a:t>
            </a:r>
            <a:r>
              <a:rPr lang="it-IT" sz="1600" dirty="0" smtClean="0">
                <a:solidFill>
                  <a:srgbClr val="0070C0"/>
                </a:solidFill>
              </a:rPr>
              <a:t> </a:t>
            </a:r>
            <a:r>
              <a:rPr lang="it-IT" sz="1600" cap="all" dirty="0">
                <a:solidFill>
                  <a:srgbClr val="0070C0"/>
                </a:solidFill>
              </a:rPr>
              <a:t>cin, cin </a:t>
            </a:r>
            <a:r>
              <a:rPr lang="it-IT" sz="1600" cap="all" dirty="0" err="1">
                <a:solidFill>
                  <a:srgbClr val="0070C0"/>
                </a:solidFill>
              </a:rPr>
              <a:t>cin</a:t>
            </a:r>
            <a:r>
              <a:rPr lang="it-IT" sz="1600" cap="all" dirty="0">
                <a:solidFill>
                  <a:srgbClr val="0070C0"/>
                </a:solidFill>
              </a:rPr>
              <a:t>, cin, cin, cin, cin, cin, cin, </a:t>
            </a:r>
            <a:r>
              <a:rPr lang="it-IT" sz="1600" cap="all" dirty="0" err="1">
                <a:solidFill>
                  <a:srgbClr val="0070C0"/>
                </a:solidFill>
              </a:rPr>
              <a:t>pomladi</a:t>
            </a:r>
            <a:r>
              <a:rPr lang="it-IT" sz="1600" cap="all" dirty="0">
                <a:solidFill>
                  <a:srgbClr val="0070C0"/>
                </a:solidFill>
              </a:rPr>
              <a:t> v </a:t>
            </a:r>
            <a:r>
              <a:rPr lang="it-IT" sz="1600" cap="all" dirty="0" err="1">
                <a:solidFill>
                  <a:srgbClr val="0070C0"/>
                </a:solidFill>
              </a:rPr>
              <a:t>pozdrav</a:t>
            </a:r>
            <a:r>
              <a:rPr lang="it-IT" sz="1600" cap="all" dirty="0">
                <a:solidFill>
                  <a:srgbClr val="0070C0"/>
                </a:solidFill>
              </a:rPr>
              <a:t> </a:t>
            </a:r>
            <a:r>
              <a:rPr lang="it-IT" sz="1600" cap="all" dirty="0" err="1" smtClean="0">
                <a:solidFill>
                  <a:srgbClr val="0070C0"/>
                </a:solidFill>
              </a:rPr>
              <a:t>cinglja</a:t>
            </a:r>
            <a:r>
              <a:rPr lang="sl-SI" sz="1600" cap="all" dirty="0" smtClean="0">
                <a:solidFill>
                  <a:srgbClr val="0070C0"/>
                </a:solidFill>
              </a:rPr>
              <a:t>.</a:t>
            </a:r>
            <a:r>
              <a:rPr lang="it-IT" dirty="0" smtClean="0"/>
              <a:t>.</a:t>
            </a: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6" name="Zaokrožen pravokotni oblaček 5"/>
          <p:cNvSpPr/>
          <p:nvPr/>
        </p:nvSpPr>
        <p:spPr>
          <a:xfrm>
            <a:off x="3087733" y="4077072"/>
            <a:ext cx="2836268" cy="2088232"/>
          </a:xfrm>
          <a:prstGeom prst="wedgeRoundRectCallout">
            <a:avLst>
              <a:gd name="adj1" fmla="val -8054"/>
              <a:gd name="adj2" fmla="val -7882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rgbClr val="00B050"/>
                </a:solidFill>
              </a:rPr>
              <a:t>2. KITICA</a:t>
            </a:r>
            <a:endParaRPr lang="sl-SI" dirty="0">
              <a:solidFill>
                <a:srgbClr val="00B050"/>
              </a:solidFill>
            </a:endParaRPr>
          </a:p>
          <a:p>
            <a:pPr algn="ctr"/>
            <a:r>
              <a:rPr lang="it-IT" sz="1600" cap="all" dirty="0">
                <a:solidFill>
                  <a:srgbClr val="0070C0"/>
                </a:solidFill>
              </a:rPr>
              <a:t>Tra, </a:t>
            </a:r>
            <a:r>
              <a:rPr lang="it-IT" sz="1600" cap="all" dirty="0" err="1">
                <a:solidFill>
                  <a:srgbClr val="0070C0"/>
                </a:solidFill>
              </a:rPr>
              <a:t>ra</a:t>
            </a:r>
            <a:r>
              <a:rPr lang="it-IT" sz="1600" cap="all" dirty="0">
                <a:solidFill>
                  <a:srgbClr val="0070C0"/>
                </a:solidFill>
              </a:rPr>
              <a:t>, tra, </a:t>
            </a:r>
            <a:r>
              <a:rPr lang="it-IT" sz="1600" cap="all" dirty="0" err="1">
                <a:solidFill>
                  <a:srgbClr val="0070C0"/>
                </a:solidFill>
              </a:rPr>
              <a:t>ra</a:t>
            </a:r>
            <a:r>
              <a:rPr lang="it-IT" sz="1600" cap="all" dirty="0">
                <a:solidFill>
                  <a:srgbClr val="0070C0"/>
                </a:solidFill>
              </a:rPr>
              <a:t>, tra, </a:t>
            </a:r>
            <a:r>
              <a:rPr lang="it-IT" sz="1600" cap="all" dirty="0" err="1">
                <a:solidFill>
                  <a:srgbClr val="0070C0"/>
                </a:solidFill>
              </a:rPr>
              <a:t>ra</a:t>
            </a:r>
            <a:r>
              <a:rPr lang="it-IT" sz="1600" cap="all" dirty="0">
                <a:solidFill>
                  <a:srgbClr val="0070C0"/>
                </a:solidFill>
              </a:rPr>
              <a:t>, </a:t>
            </a:r>
            <a:r>
              <a:rPr lang="it-IT" sz="1600" cap="all" dirty="0" err="1">
                <a:solidFill>
                  <a:srgbClr val="0070C0"/>
                </a:solidFill>
              </a:rPr>
              <a:t>ra</a:t>
            </a:r>
            <a:r>
              <a:rPr lang="it-IT" sz="1600" cap="all" dirty="0">
                <a:solidFill>
                  <a:srgbClr val="0070C0"/>
                </a:solidFill>
              </a:rPr>
              <a:t>, </a:t>
            </a:r>
            <a:r>
              <a:rPr lang="it-IT" sz="1600" cap="all" dirty="0" err="1">
                <a:solidFill>
                  <a:srgbClr val="0070C0"/>
                </a:solidFill>
              </a:rPr>
              <a:t>ra</a:t>
            </a:r>
            <a:r>
              <a:rPr lang="it-IT" sz="1600" cap="all" dirty="0">
                <a:solidFill>
                  <a:srgbClr val="0070C0"/>
                </a:solidFill>
              </a:rPr>
              <a:t>, </a:t>
            </a:r>
            <a:r>
              <a:rPr lang="it-IT" sz="1600" cap="all" dirty="0" err="1">
                <a:solidFill>
                  <a:srgbClr val="0070C0"/>
                </a:solidFill>
              </a:rPr>
              <a:t>ra</a:t>
            </a:r>
            <a:r>
              <a:rPr lang="it-IT" sz="1600" cap="all" dirty="0">
                <a:solidFill>
                  <a:srgbClr val="0070C0"/>
                </a:solidFill>
              </a:rPr>
              <a:t>, </a:t>
            </a:r>
            <a:r>
              <a:rPr lang="it-IT" sz="1600" cap="all" dirty="0" err="1">
                <a:solidFill>
                  <a:srgbClr val="0070C0"/>
                </a:solidFill>
              </a:rPr>
              <a:t>trobentica</a:t>
            </a:r>
            <a:r>
              <a:rPr lang="it-IT" sz="1600" cap="all" dirty="0">
                <a:solidFill>
                  <a:srgbClr val="0070C0"/>
                </a:solidFill>
              </a:rPr>
              <a:t> v </a:t>
            </a:r>
            <a:r>
              <a:rPr lang="it-IT" sz="1600" cap="all" dirty="0" err="1">
                <a:solidFill>
                  <a:srgbClr val="0070C0"/>
                </a:solidFill>
              </a:rPr>
              <a:t>zlati</a:t>
            </a:r>
            <a:r>
              <a:rPr lang="it-IT" sz="1600" cap="all" dirty="0">
                <a:solidFill>
                  <a:srgbClr val="0070C0"/>
                </a:solidFill>
              </a:rPr>
              <a:t> </a:t>
            </a:r>
            <a:r>
              <a:rPr lang="it-IT" sz="1600" cap="all" dirty="0" err="1">
                <a:solidFill>
                  <a:srgbClr val="0070C0"/>
                </a:solidFill>
              </a:rPr>
              <a:t>oblekci</a:t>
            </a:r>
            <a:r>
              <a:rPr lang="it-IT" sz="1600" cap="all" dirty="0">
                <a:solidFill>
                  <a:srgbClr val="0070C0"/>
                </a:solidFill>
              </a:rPr>
              <a:t>, tra, </a:t>
            </a:r>
            <a:r>
              <a:rPr lang="it-IT" sz="1600" cap="all" dirty="0" err="1">
                <a:solidFill>
                  <a:srgbClr val="0070C0"/>
                </a:solidFill>
              </a:rPr>
              <a:t>ra</a:t>
            </a:r>
            <a:r>
              <a:rPr lang="it-IT" sz="1600" cap="all" dirty="0">
                <a:solidFill>
                  <a:srgbClr val="0070C0"/>
                </a:solidFill>
              </a:rPr>
              <a:t> tra, </a:t>
            </a:r>
            <a:r>
              <a:rPr lang="it-IT" sz="1600" cap="all" dirty="0" err="1">
                <a:solidFill>
                  <a:srgbClr val="0070C0"/>
                </a:solidFill>
              </a:rPr>
              <a:t>ra</a:t>
            </a:r>
            <a:r>
              <a:rPr lang="it-IT" sz="1600" cap="all" dirty="0">
                <a:solidFill>
                  <a:srgbClr val="0070C0"/>
                </a:solidFill>
              </a:rPr>
              <a:t>, tra, </a:t>
            </a:r>
            <a:r>
              <a:rPr lang="it-IT" sz="1600" cap="all" dirty="0" err="1">
                <a:solidFill>
                  <a:srgbClr val="0070C0"/>
                </a:solidFill>
              </a:rPr>
              <a:t>ra</a:t>
            </a:r>
            <a:r>
              <a:rPr lang="it-IT" sz="1600" cap="all" dirty="0">
                <a:solidFill>
                  <a:srgbClr val="0070C0"/>
                </a:solidFill>
              </a:rPr>
              <a:t>, </a:t>
            </a:r>
            <a:r>
              <a:rPr lang="it-IT" sz="1600" cap="all" dirty="0" err="1">
                <a:solidFill>
                  <a:srgbClr val="0070C0"/>
                </a:solidFill>
              </a:rPr>
              <a:t>ra</a:t>
            </a:r>
            <a:r>
              <a:rPr lang="it-IT" sz="1600" cap="all" dirty="0">
                <a:solidFill>
                  <a:srgbClr val="0070C0"/>
                </a:solidFill>
              </a:rPr>
              <a:t>, </a:t>
            </a:r>
            <a:r>
              <a:rPr lang="it-IT" sz="1600" cap="all" dirty="0" err="1">
                <a:solidFill>
                  <a:srgbClr val="0070C0"/>
                </a:solidFill>
              </a:rPr>
              <a:t>ra</a:t>
            </a:r>
            <a:r>
              <a:rPr lang="it-IT" sz="1600" cap="all" dirty="0">
                <a:solidFill>
                  <a:srgbClr val="0070C0"/>
                </a:solidFill>
              </a:rPr>
              <a:t>, </a:t>
            </a:r>
            <a:r>
              <a:rPr lang="it-IT" sz="1600" cap="all" dirty="0" err="1">
                <a:solidFill>
                  <a:srgbClr val="0070C0"/>
                </a:solidFill>
              </a:rPr>
              <a:t>ra</a:t>
            </a:r>
            <a:r>
              <a:rPr lang="it-IT" sz="1600" cap="all" dirty="0">
                <a:solidFill>
                  <a:srgbClr val="0070C0"/>
                </a:solidFill>
              </a:rPr>
              <a:t>, </a:t>
            </a:r>
            <a:r>
              <a:rPr lang="it-IT" sz="1600" cap="all" dirty="0" err="1">
                <a:solidFill>
                  <a:srgbClr val="0070C0"/>
                </a:solidFill>
              </a:rPr>
              <a:t>zaspančke</a:t>
            </a:r>
            <a:r>
              <a:rPr lang="it-IT" sz="1600" cap="all" dirty="0">
                <a:solidFill>
                  <a:srgbClr val="0070C0"/>
                </a:solidFill>
              </a:rPr>
              <a:t> </a:t>
            </a:r>
            <a:r>
              <a:rPr lang="it-IT" sz="1600" cap="all" dirty="0" err="1">
                <a:solidFill>
                  <a:srgbClr val="0070C0"/>
                </a:solidFill>
              </a:rPr>
              <a:t>budi</a:t>
            </a:r>
            <a:r>
              <a:rPr lang="it-IT" sz="1600" cap="all" dirty="0">
                <a:solidFill>
                  <a:srgbClr val="0070C0"/>
                </a:solidFill>
              </a:rPr>
              <a:t> </a:t>
            </a:r>
            <a:r>
              <a:rPr lang="it-IT" sz="1600" cap="all" dirty="0" err="1">
                <a:solidFill>
                  <a:srgbClr val="0070C0"/>
                </a:solidFill>
              </a:rPr>
              <a:t>iz</a:t>
            </a:r>
            <a:r>
              <a:rPr lang="it-IT" sz="1600" cap="all" dirty="0">
                <a:solidFill>
                  <a:srgbClr val="0070C0"/>
                </a:solidFill>
              </a:rPr>
              <a:t> </a:t>
            </a:r>
            <a:r>
              <a:rPr lang="it-IT" sz="1600" cap="all" dirty="0" err="1">
                <a:solidFill>
                  <a:srgbClr val="0070C0"/>
                </a:solidFill>
              </a:rPr>
              <a:t>sna</a:t>
            </a:r>
            <a:r>
              <a:rPr lang="it-IT" sz="1600" cap="all" dirty="0">
                <a:solidFill>
                  <a:srgbClr val="0070C0"/>
                </a:solidFill>
              </a:rPr>
              <a:t>.</a:t>
            </a:r>
            <a:r>
              <a:rPr lang="sl-SI" sz="1600" cap="all" dirty="0" smtClean="0">
                <a:solidFill>
                  <a:srgbClr val="0070C0"/>
                </a:solidFill>
              </a:rPr>
              <a:t> </a:t>
            </a:r>
            <a:endParaRPr lang="sl-SI" sz="1600" cap="all" dirty="0">
              <a:solidFill>
                <a:srgbClr val="0070C0"/>
              </a:solidFill>
            </a:endParaRPr>
          </a:p>
        </p:txBody>
      </p:sp>
      <p:sp>
        <p:nvSpPr>
          <p:cNvPr id="7" name="Zaokrožen pravokotni oblaček 6"/>
          <p:cNvSpPr/>
          <p:nvPr/>
        </p:nvSpPr>
        <p:spPr>
          <a:xfrm>
            <a:off x="6112124" y="2205053"/>
            <a:ext cx="2708348" cy="2098720"/>
          </a:xfrm>
          <a:prstGeom prst="wedgeRoundRectCallout">
            <a:avLst>
              <a:gd name="adj1" fmla="val -73409"/>
              <a:gd name="adj2" fmla="val -9722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rgbClr val="00B050"/>
                </a:solidFill>
              </a:rPr>
              <a:t>3. KITICA</a:t>
            </a:r>
          </a:p>
          <a:p>
            <a:pPr algn="ctr"/>
            <a:r>
              <a:rPr lang="sl-SI" sz="1600" cap="all" dirty="0">
                <a:solidFill>
                  <a:srgbClr val="0070C0"/>
                </a:solidFill>
              </a:rPr>
              <a:t>Čiv, čiv, čiv, čiv, čiv, čiv, čiv, čiv, čiv, na vejah zbor ptičkov prepeva, čiv, čiv, čiv, čiv, čiv, čiv, čiv, čiv, čiv pa škorčki so spet doma.  </a:t>
            </a:r>
          </a:p>
        </p:txBody>
      </p:sp>
    </p:spTree>
    <p:extLst>
      <p:ext uri="{BB962C8B-B14F-4D97-AF65-F5344CB8AC3E}">
        <p14:creationId xmlns:p14="http://schemas.microsoft.com/office/powerpoint/2010/main" val="294657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644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b="1" dirty="0" smtClean="0">
                <a:solidFill>
                  <a:srgbClr val="00B050"/>
                </a:solidFill>
              </a:rPr>
              <a:t>DINAMIKA – JAKOST IZVAJANJA GLASBE</a:t>
            </a:r>
            <a:endParaRPr lang="sl-SI" sz="2800" b="1" dirty="0">
              <a:solidFill>
                <a:srgbClr val="00B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400" b="1" dirty="0" smtClean="0">
                <a:solidFill>
                  <a:srgbClr val="0070C0"/>
                </a:solidFill>
              </a:rPr>
              <a:t>PESMICE SO LAHKO POJEMO, IGRAMO V RAZLIČNIH GLASNOSTIH …</a:t>
            </a:r>
          </a:p>
          <a:p>
            <a:pPr algn="ctr"/>
            <a:r>
              <a:rPr lang="sl-SI" sz="2400" b="1" dirty="0" smtClean="0">
                <a:solidFill>
                  <a:srgbClr val="0070C0"/>
                </a:solidFill>
              </a:rPr>
              <a:t>PIANO (p) – POMENI TIHO</a:t>
            </a:r>
          </a:p>
          <a:p>
            <a:pPr algn="ctr"/>
            <a:r>
              <a:rPr lang="sl-SI" sz="2400" b="1" dirty="0" smtClean="0">
                <a:solidFill>
                  <a:srgbClr val="0070C0"/>
                </a:solidFill>
              </a:rPr>
              <a:t>MEZZOPIANO (</a:t>
            </a:r>
            <a:r>
              <a:rPr lang="sl-SI" sz="2400" b="1" dirty="0" err="1" smtClean="0">
                <a:solidFill>
                  <a:srgbClr val="0070C0"/>
                </a:solidFill>
              </a:rPr>
              <a:t>mp</a:t>
            </a:r>
            <a:r>
              <a:rPr lang="sl-SI" sz="2400" b="1" dirty="0" smtClean="0">
                <a:solidFill>
                  <a:srgbClr val="0070C0"/>
                </a:solidFill>
              </a:rPr>
              <a:t>) – POMENI SREDNJE TIHO</a:t>
            </a:r>
          </a:p>
          <a:p>
            <a:pPr algn="ctr"/>
            <a:r>
              <a:rPr lang="sl-SI" sz="2400" b="1" dirty="0" smtClean="0">
                <a:solidFill>
                  <a:srgbClr val="0070C0"/>
                </a:solidFill>
              </a:rPr>
              <a:t>MEZZOFORTE (</a:t>
            </a:r>
            <a:r>
              <a:rPr lang="sl-SI" sz="2400" b="1" dirty="0" err="1" smtClean="0">
                <a:solidFill>
                  <a:srgbClr val="0070C0"/>
                </a:solidFill>
              </a:rPr>
              <a:t>mf</a:t>
            </a:r>
            <a:r>
              <a:rPr lang="sl-SI" sz="2400" b="1" dirty="0" smtClean="0">
                <a:solidFill>
                  <a:srgbClr val="0070C0"/>
                </a:solidFill>
              </a:rPr>
              <a:t>) – POMENI SREDNJE GLASNO</a:t>
            </a:r>
          </a:p>
          <a:p>
            <a:pPr algn="ctr"/>
            <a:r>
              <a:rPr lang="sl-SI" sz="2400" b="1" dirty="0" smtClean="0">
                <a:solidFill>
                  <a:srgbClr val="0070C0"/>
                </a:solidFill>
              </a:rPr>
              <a:t>FORTE (f) – POMENI GLASNO</a:t>
            </a:r>
            <a:endParaRPr lang="sl-SI" dirty="0"/>
          </a:p>
        </p:txBody>
      </p:sp>
      <p:pic>
        <p:nvPicPr>
          <p:cNvPr id="1026" name="Picture 2" descr="C:\Users\Dora\nauk o glasbi\Delo na daljavo\Slike ura 4\TIŠIN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93096"/>
            <a:ext cx="1709536" cy="221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ra\nauk o glasbi\Delo na daljavo\Slike ura 4\GLASN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271" y="4437112"/>
            <a:ext cx="1981971" cy="200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aven povezovalnik 4"/>
          <p:cNvCxnSpPr/>
          <p:nvPr/>
        </p:nvCxnSpPr>
        <p:spPr>
          <a:xfrm flipV="1">
            <a:off x="3707904" y="4797152"/>
            <a:ext cx="2232248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ovezovalnik 6"/>
          <p:cNvCxnSpPr/>
          <p:nvPr/>
        </p:nvCxnSpPr>
        <p:spPr>
          <a:xfrm>
            <a:off x="3707904" y="5301208"/>
            <a:ext cx="223224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jeZBesedilom 7"/>
          <p:cNvSpPr txBox="1"/>
          <p:nvPr/>
        </p:nvSpPr>
        <p:spPr>
          <a:xfrm>
            <a:off x="3995936" y="447776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B050"/>
                </a:solidFill>
              </a:rPr>
              <a:t>CRESCENDO</a:t>
            </a:r>
            <a:endParaRPr lang="sl-SI" b="1" dirty="0">
              <a:solidFill>
                <a:srgbClr val="00B050"/>
              </a:solidFill>
            </a:endParaRPr>
          </a:p>
        </p:txBody>
      </p:sp>
      <p:pic>
        <p:nvPicPr>
          <p:cNvPr id="9" name="Dinamika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357.571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3528" y="4579950"/>
            <a:ext cx="1865796" cy="186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7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787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b="1" dirty="0" smtClean="0">
                <a:solidFill>
                  <a:srgbClr val="00B050"/>
                </a:solidFill>
              </a:rPr>
              <a:t>ZAPOJMO NAŠO PESMICO ŠE Z DINAMIKO</a:t>
            </a:r>
            <a:endParaRPr lang="sl-SI" sz="2800" b="1" dirty="0">
              <a:solidFill>
                <a:srgbClr val="00B050"/>
              </a:solidFill>
            </a:endParaRPr>
          </a:p>
        </p:txBody>
      </p:sp>
      <p:pic>
        <p:nvPicPr>
          <p:cNvPr id="4" name="Vesela pomlad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03364" y="1124744"/>
            <a:ext cx="1860724" cy="1860724"/>
          </a:xfrm>
        </p:spPr>
      </p:pic>
      <p:pic>
        <p:nvPicPr>
          <p:cNvPr id="2050" name="Picture 2" descr="C:\Users\Dora\nauk o glasbi\Delo na daljavo\Slike ura 4\zvonče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571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aokrožen pravokotni oblaček 5"/>
          <p:cNvSpPr/>
          <p:nvPr/>
        </p:nvSpPr>
        <p:spPr>
          <a:xfrm>
            <a:off x="395536" y="4293096"/>
            <a:ext cx="2664296" cy="2088232"/>
          </a:xfrm>
          <a:prstGeom prst="wedgeRoundRectCallout">
            <a:avLst>
              <a:gd name="adj1" fmla="val 21520"/>
              <a:gd name="adj2" fmla="val -7570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sl-SI" dirty="0" smtClean="0">
                <a:solidFill>
                  <a:srgbClr val="00B050"/>
                </a:solidFill>
              </a:rPr>
              <a:t>KITICA</a:t>
            </a:r>
          </a:p>
          <a:p>
            <a:pPr algn="ctr"/>
            <a:r>
              <a:rPr lang="sl-SI" sz="1600" dirty="0" smtClean="0">
                <a:solidFill>
                  <a:srgbClr val="0070C0"/>
                </a:solidFill>
              </a:rPr>
              <a:t>CIN, CIN, CIN, CIN, CIN, CIN, CIN, CIN, CIN</a:t>
            </a:r>
            <a:r>
              <a:rPr lang="it-IT" sz="1600" dirty="0" smtClean="0">
                <a:solidFill>
                  <a:srgbClr val="0070C0"/>
                </a:solidFill>
              </a:rPr>
              <a:t>, </a:t>
            </a:r>
            <a:r>
              <a:rPr lang="sl-SI" sz="1600" cap="all" dirty="0" smtClean="0">
                <a:solidFill>
                  <a:srgbClr val="0070C0"/>
                </a:solidFill>
              </a:rPr>
              <a:t>se zvonček na trati oglaša</a:t>
            </a:r>
            <a:r>
              <a:rPr lang="sl-SI" sz="1600" dirty="0" smtClean="0">
                <a:solidFill>
                  <a:srgbClr val="0070C0"/>
                </a:solidFill>
              </a:rPr>
              <a:t>. </a:t>
            </a:r>
            <a:r>
              <a:rPr lang="it-IT" sz="1600" dirty="0" smtClean="0">
                <a:solidFill>
                  <a:srgbClr val="0070C0"/>
                </a:solidFill>
              </a:rPr>
              <a:t> </a:t>
            </a:r>
            <a:r>
              <a:rPr lang="it-IT" sz="1600" cap="all" dirty="0">
                <a:solidFill>
                  <a:srgbClr val="0070C0"/>
                </a:solidFill>
              </a:rPr>
              <a:t>cin, cin </a:t>
            </a:r>
            <a:r>
              <a:rPr lang="it-IT" sz="1600" cap="all" dirty="0" err="1">
                <a:solidFill>
                  <a:srgbClr val="0070C0"/>
                </a:solidFill>
              </a:rPr>
              <a:t>cin</a:t>
            </a:r>
            <a:r>
              <a:rPr lang="it-IT" sz="1600" cap="all" dirty="0">
                <a:solidFill>
                  <a:srgbClr val="0070C0"/>
                </a:solidFill>
              </a:rPr>
              <a:t>, cin, cin, cin, cin, cin, cin, </a:t>
            </a:r>
            <a:r>
              <a:rPr lang="it-IT" sz="1600" cap="all" dirty="0" err="1">
                <a:solidFill>
                  <a:srgbClr val="0070C0"/>
                </a:solidFill>
              </a:rPr>
              <a:t>pomladi</a:t>
            </a:r>
            <a:r>
              <a:rPr lang="it-IT" sz="1600" cap="all" dirty="0">
                <a:solidFill>
                  <a:srgbClr val="0070C0"/>
                </a:solidFill>
              </a:rPr>
              <a:t> v </a:t>
            </a:r>
            <a:r>
              <a:rPr lang="it-IT" sz="1600" cap="all" dirty="0" err="1">
                <a:solidFill>
                  <a:srgbClr val="0070C0"/>
                </a:solidFill>
              </a:rPr>
              <a:t>pozdrav</a:t>
            </a:r>
            <a:r>
              <a:rPr lang="it-IT" sz="1600" cap="all" dirty="0">
                <a:solidFill>
                  <a:srgbClr val="0070C0"/>
                </a:solidFill>
              </a:rPr>
              <a:t> </a:t>
            </a:r>
            <a:r>
              <a:rPr lang="it-IT" sz="1600" cap="all" dirty="0" err="1" smtClean="0">
                <a:solidFill>
                  <a:srgbClr val="0070C0"/>
                </a:solidFill>
              </a:rPr>
              <a:t>cinglja</a:t>
            </a:r>
            <a:r>
              <a:rPr lang="sl-SI" sz="1600" cap="all" dirty="0" smtClean="0">
                <a:solidFill>
                  <a:srgbClr val="0070C0"/>
                </a:solidFill>
              </a:rPr>
              <a:t>.</a:t>
            </a:r>
            <a:r>
              <a:rPr lang="it-IT" dirty="0" smtClean="0"/>
              <a:t>.</a:t>
            </a:r>
            <a:r>
              <a:rPr lang="sl-SI" b="1" dirty="0" smtClean="0">
                <a:solidFill>
                  <a:srgbClr val="00B050"/>
                </a:solidFill>
              </a:rPr>
              <a:t>(</a:t>
            </a:r>
            <a:r>
              <a:rPr lang="sl-SI" sz="1600" b="1" dirty="0" smtClean="0">
                <a:solidFill>
                  <a:srgbClr val="00B050"/>
                </a:solidFill>
              </a:rPr>
              <a:t>MEZZOPIANO)</a:t>
            </a:r>
            <a:endParaRPr lang="sl-SI" sz="1600" b="1" dirty="0">
              <a:solidFill>
                <a:srgbClr val="00B050"/>
              </a:solidFill>
            </a:endParaRPr>
          </a:p>
        </p:txBody>
      </p:sp>
      <p:pic>
        <p:nvPicPr>
          <p:cNvPr id="2051" name="Picture 3" descr="C:\Users\Dora\nauk o glasbi\Delo na daljavo\Slike ura 4\trobentica s ptičk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3506241" cy="232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aokrožen pravokotni oblaček 7"/>
          <p:cNvSpPr/>
          <p:nvPr/>
        </p:nvSpPr>
        <p:spPr>
          <a:xfrm>
            <a:off x="3203848" y="3861048"/>
            <a:ext cx="2836268" cy="2088232"/>
          </a:xfrm>
          <a:prstGeom prst="wedgeRoundRectCallout">
            <a:avLst>
              <a:gd name="adj1" fmla="val 92780"/>
              <a:gd name="adj2" fmla="val -8162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rgbClr val="00B050"/>
                </a:solidFill>
              </a:rPr>
              <a:t>2. KITICA</a:t>
            </a:r>
            <a:endParaRPr lang="sl-SI" dirty="0">
              <a:solidFill>
                <a:srgbClr val="00B050"/>
              </a:solidFill>
            </a:endParaRPr>
          </a:p>
          <a:p>
            <a:pPr algn="ctr"/>
            <a:r>
              <a:rPr lang="it-IT" sz="1600" cap="all" dirty="0">
                <a:solidFill>
                  <a:srgbClr val="0070C0"/>
                </a:solidFill>
              </a:rPr>
              <a:t>Tra, </a:t>
            </a:r>
            <a:r>
              <a:rPr lang="it-IT" sz="1600" cap="all" dirty="0" err="1">
                <a:solidFill>
                  <a:srgbClr val="0070C0"/>
                </a:solidFill>
              </a:rPr>
              <a:t>ra</a:t>
            </a:r>
            <a:r>
              <a:rPr lang="it-IT" sz="1600" cap="all" dirty="0">
                <a:solidFill>
                  <a:srgbClr val="0070C0"/>
                </a:solidFill>
              </a:rPr>
              <a:t>, tra, </a:t>
            </a:r>
            <a:r>
              <a:rPr lang="it-IT" sz="1600" cap="all" dirty="0" err="1">
                <a:solidFill>
                  <a:srgbClr val="0070C0"/>
                </a:solidFill>
              </a:rPr>
              <a:t>ra</a:t>
            </a:r>
            <a:r>
              <a:rPr lang="it-IT" sz="1600" cap="all" dirty="0">
                <a:solidFill>
                  <a:srgbClr val="0070C0"/>
                </a:solidFill>
              </a:rPr>
              <a:t>, tra, </a:t>
            </a:r>
            <a:r>
              <a:rPr lang="it-IT" sz="1600" cap="all" dirty="0" err="1">
                <a:solidFill>
                  <a:srgbClr val="0070C0"/>
                </a:solidFill>
              </a:rPr>
              <a:t>ra</a:t>
            </a:r>
            <a:r>
              <a:rPr lang="it-IT" sz="1600" cap="all" dirty="0">
                <a:solidFill>
                  <a:srgbClr val="0070C0"/>
                </a:solidFill>
              </a:rPr>
              <a:t>, </a:t>
            </a:r>
            <a:r>
              <a:rPr lang="it-IT" sz="1600" cap="all" dirty="0" err="1">
                <a:solidFill>
                  <a:srgbClr val="0070C0"/>
                </a:solidFill>
              </a:rPr>
              <a:t>ra</a:t>
            </a:r>
            <a:r>
              <a:rPr lang="it-IT" sz="1600" cap="all" dirty="0">
                <a:solidFill>
                  <a:srgbClr val="0070C0"/>
                </a:solidFill>
              </a:rPr>
              <a:t>, </a:t>
            </a:r>
            <a:r>
              <a:rPr lang="it-IT" sz="1600" cap="all" dirty="0" err="1">
                <a:solidFill>
                  <a:srgbClr val="0070C0"/>
                </a:solidFill>
              </a:rPr>
              <a:t>ra</a:t>
            </a:r>
            <a:r>
              <a:rPr lang="it-IT" sz="1600" cap="all" dirty="0">
                <a:solidFill>
                  <a:srgbClr val="0070C0"/>
                </a:solidFill>
              </a:rPr>
              <a:t>, </a:t>
            </a:r>
            <a:r>
              <a:rPr lang="it-IT" sz="1600" cap="all" dirty="0" err="1">
                <a:solidFill>
                  <a:srgbClr val="0070C0"/>
                </a:solidFill>
              </a:rPr>
              <a:t>ra</a:t>
            </a:r>
            <a:r>
              <a:rPr lang="it-IT" sz="1600" cap="all" dirty="0">
                <a:solidFill>
                  <a:srgbClr val="0070C0"/>
                </a:solidFill>
              </a:rPr>
              <a:t>, </a:t>
            </a:r>
            <a:r>
              <a:rPr lang="it-IT" sz="1600" cap="all" dirty="0" err="1">
                <a:solidFill>
                  <a:srgbClr val="0070C0"/>
                </a:solidFill>
              </a:rPr>
              <a:t>trobentica</a:t>
            </a:r>
            <a:r>
              <a:rPr lang="it-IT" sz="1600" cap="all" dirty="0">
                <a:solidFill>
                  <a:srgbClr val="0070C0"/>
                </a:solidFill>
              </a:rPr>
              <a:t> v </a:t>
            </a:r>
            <a:r>
              <a:rPr lang="it-IT" sz="1600" cap="all" dirty="0" err="1">
                <a:solidFill>
                  <a:srgbClr val="0070C0"/>
                </a:solidFill>
              </a:rPr>
              <a:t>zlati</a:t>
            </a:r>
            <a:r>
              <a:rPr lang="it-IT" sz="1600" cap="all" dirty="0">
                <a:solidFill>
                  <a:srgbClr val="0070C0"/>
                </a:solidFill>
              </a:rPr>
              <a:t> </a:t>
            </a:r>
            <a:r>
              <a:rPr lang="it-IT" sz="1600" cap="all" dirty="0" err="1">
                <a:solidFill>
                  <a:srgbClr val="0070C0"/>
                </a:solidFill>
              </a:rPr>
              <a:t>oblekci</a:t>
            </a:r>
            <a:r>
              <a:rPr lang="it-IT" sz="1600" cap="all" dirty="0">
                <a:solidFill>
                  <a:srgbClr val="0070C0"/>
                </a:solidFill>
              </a:rPr>
              <a:t>, tra, </a:t>
            </a:r>
            <a:r>
              <a:rPr lang="it-IT" sz="1600" cap="all" dirty="0" err="1">
                <a:solidFill>
                  <a:srgbClr val="0070C0"/>
                </a:solidFill>
              </a:rPr>
              <a:t>ra</a:t>
            </a:r>
            <a:r>
              <a:rPr lang="it-IT" sz="1600" cap="all" dirty="0">
                <a:solidFill>
                  <a:srgbClr val="0070C0"/>
                </a:solidFill>
              </a:rPr>
              <a:t> tra, </a:t>
            </a:r>
            <a:r>
              <a:rPr lang="it-IT" sz="1600" cap="all" dirty="0" err="1">
                <a:solidFill>
                  <a:srgbClr val="0070C0"/>
                </a:solidFill>
              </a:rPr>
              <a:t>ra</a:t>
            </a:r>
            <a:r>
              <a:rPr lang="it-IT" sz="1600" cap="all" dirty="0">
                <a:solidFill>
                  <a:srgbClr val="0070C0"/>
                </a:solidFill>
              </a:rPr>
              <a:t>, tra, </a:t>
            </a:r>
            <a:r>
              <a:rPr lang="it-IT" sz="1600" cap="all" dirty="0" err="1">
                <a:solidFill>
                  <a:srgbClr val="0070C0"/>
                </a:solidFill>
              </a:rPr>
              <a:t>ra</a:t>
            </a:r>
            <a:r>
              <a:rPr lang="it-IT" sz="1600" cap="all" dirty="0">
                <a:solidFill>
                  <a:srgbClr val="0070C0"/>
                </a:solidFill>
              </a:rPr>
              <a:t>, </a:t>
            </a:r>
            <a:r>
              <a:rPr lang="it-IT" sz="1600" cap="all" dirty="0" err="1">
                <a:solidFill>
                  <a:srgbClr val="0070C0"/>
                </a:solidFill>
              </a:rPr>
              <a:t>ra</a:t>
            </a:r>
            <a:r>
              <a:rPr lang="it-IT" sz="1600" cap="all" dirty="0">
                <a:solidFill>
                  <a:srgbClr val="0070C0"/>
                </a:solidFill>
              </a:rPr>
              <a:t>, </a:t>
            </a:r>
            <a:r>
              <a:rPr lang="it-IT" sz="1600" cap="all" dirty="0" err="1">
                <a:solidFill>
                  <a:srgbClr val="0070C0"/>
                </a:solidFill>
              </a:rPr>
              <a:t>ra</a:t>
            </a:r>
            <a:r>
              <a:rPr lang="it-IT" sz="1600" cap="all" dirty="0">
                <a:solidFill>
                  <a:srgbClr val="0070C0"/>
                </a:solidFill>
              </a:rPr>
              <a:t>, </a:t>
            </a:r>
            <a:r>
              <a:rPr lang="it-IT" sz="1600" cap="all" dirty="0" err="1">
                <a:solidFill>
                  <a:srgbClr val="0070C0"/>
                </a:solidFill>
              </a:rPr>
              <a:t>ra</a:t>
            </a:r>
            <a:r>
              <a:rPr lang="it-IT" sz="1600" cap="all" dirty="0">
                <a:solidFill>
                  <a:srgbClr val="0070C0"/>
                </a:solidFill>
              </a:rPr>
              <a:t>, </a:t>
            </a:r>
            <a:r>
              <a:rPr lang="it-IT" sz="1600" cap="all" dirty="0" err="1">
                <a:solidFill>
                  <a:srgbClr val="0070C0"/>
                </a:solidFill>
              </a:rPr>
              <a:t>zaspančke</a:t>
            </a:r>
            <a:r>
              <a:rPr lang="it-IT" sz="1600" cap="all" dirty="0">
                <a:solidFill>
                  <a:srgbClr val="0070C0"/>
                </a:solidFill>
              </a:rPr>
              <a:t> </a:t>
            </a:r>
            <a:r>
              <a:rPr lang="it-IT" sz="1600" cap="all" dirty="0" err="1">
                <a:solidFill>
                  <a:srgbClr val="0070C0"/>
                </a:solidFill>
              </a:rPr>
              <a:t>budi</a:t>
            </a:r>
            <a:r>
              <a:rPr lang="it-IT" sz="1600" cap="all" dirty="0">
                <a:solidFill>
                  <a:srgbClr val="0070C0"/>
                </a:solidFill>
              </a:rPr>
              <a:t> </a:t>
            </a:r>
            <a:r>
              <a:rPr lang="it-IT" sz="1600" cap="all" dirty="0" err="1">
                <a:solidFill>
                  <a:srgbClr val="0070C0"/>
                </a:solidFill>
              </a:rPr>
              <a:t>iz</a:t>
            </a:r>
            <a:r>
              <a:rPr lang="it-IT" sz="1600" cap="all" dirty="0">
                <a:solidFill>
                  <a:srgbClr val="0070C0"/>
                </a:solidFill>
              </a:rPr>
              <a:t> </a:t>
            </a:r>
            <a:r>
              <a:rPr lang="it-IT" sz="1600" cap="all" dirty="0" err="1">
                <a:solidFill>
                  <a:srgbClr val="0070C0"/>
                </a:solidFill>
              </a:rPr>
              <a:t>sna</a:t>
            </a:r>
            <a:r>
              <a:rPr lang="it-IT" sz="1600" cap="all" dirty="0">
                <a:solidFill>
                  <a:srgbClr val="0070C0"/>
                </a:solidFill>
              </a:rPr>
              <a:t>.</a:t>
            </a:r>
            <a:r>
              <a:rPr lang="sl-SI" sz="1600" cap="all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sl-SI" sz="1600" b="1" cap="all" dirty="0" smtClean="0">
                <a:solidFill>
                  <a:srgbClr val="00B050"/>
                </a:solidFill>
              </a:rPr>
              <a:t>(</a:t>
            </a:r>
            <a:r>
              <a:rPr lang="sl-SI" sz="1600" b="1" cap="all" dirty="0" err="1" smtClean="0">
                <a:solidFill>
                  <a:srgbClr val="00B050"/>
                </a:solidFill>
              </a:rPr>
              <a:t>Forte</a:t>
            </a:r>
            <a:r>
              <a:rPr lang="sl-SI" sz="1600" b="1" cap="all" dirty="0" smtClean="0">
                <a:solidFill>
                  <a:srgbClr val="00B050"/>
                </a:solidFill>
              </a:rPr>
              <a:t>)</a:t>
            </a:r>
            <a:endParaRPr lang="sl-SI" sz="1600" b="1" cap="all" dirty="0">
              <a:solidFill>
                <a:srgbClr val="00B050"/>
              </a:solidFill>
            </a:endParaRPr>
          </a:p>
        </p:txBody>
      </p:sp>
      <p:sp>
        <p:nvSpPr>
          <p:cNvPr id="9" name="Zaokrožen pravokotni oblaček 8"/>
          <p:cNvSpPr/>
          <p:nvPr/>
        </p:nvSpPr>
        <p:spPr>
          <a:xfrm>
            <a:off x="6239025" y="4179840"/>
            <a:ext cx="2708348" cy="2098720"/>
          </a:xfrm>
          <a:prstGeom prst="wedgeRoundRectCallout">
            <a:avLst>
              <a:gd name="adj1" fmla="val -24202"/>
              <a:gd name="adj2" fmla="val -13996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rgbClr val="00B050"/>
                </a:solidFill>
              </a:rPr>
              <a:t>3. KITICA</a:t>
            </a:r>
          </a:p>
          <a:p>
            <a:pPr algn="ctr"/>
            <a:r>
              <a:rPr lang="sl-SI" sz="1600" cap="all" dirty="0">
                <a:solidFill>
                  <a:srgbClr val="0070C0"/>
                </a:solidFill>
              </a:rPr>
              <a:t>Čiv, čiv, čiv, čiv, čiv, čiv, čiv, čiv, </a:t>
            </a:r>
            <a:r>
              <a:rPr lang="sl-SI" sz="1600" cap="all" dirty="0" smtClean="0">
                <a:solidFill>
                  <a:srgbClr val="0070C0"/>
                </a:solidFill>
              </a:rPr>
              <a:t>čiv , </a:t>
            </a:r>
            <a:r>
              <a:rPr lang="sl-SI" sz="1600" cap="all" dirty="0">
                <a:solidFill>
                  <a:srgbClr val="0070C0"/>
                </a:solidFill>
              </a:rPr>
              <a:t>na vejah zbor ptičkov prepeva, čiv, čiv, čiv, čiv, čiv, čiv, čiv, čiv, čiv pa škorčki so spet doma.  </a:t>
            </a:r>
            <a:endParaRPr lang="sl-SI" sz="1600" cap="all" dirty="0" smtClean="0">
              <a:solidFill>
                <a:srgbClr val="0070C0"/>
              </a:solidFill>
            </a:endParaRPr>
          </a:p>
          <a:p>
            <a:pPr algn="ctr"/>
            <a:r>
              <a:rPr lang="sl-SI" sz="1600" b="1" cap="all" dirty="0">
                <a:solidFill>
                  <a:srgbClr val="00B050"/>
                </a:solidFill>
              </a:rPr>
              <a:t>(</a:t>
            </a:r>
            <a:r>
              <a:rPr lang="sl-SI" sz="1600" b="1" cap="all" dirty="0" smtClean="0">
                <a:solidFill>
                  <a:srgbClr val="00B050"/>
                </a:solidFill>
              </a:rPr>
              <a:t>MEZZOFORTE)</a:t>
            </a:r>
            <a:endParaRPr lang="sl-SI" sz="1600" b="1" cap="all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10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1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b="1" dirty="0" smtClean="0">
                <a:solidFill>
                  <a:srgbClr val="00B050"/>
                </a:solidFill>
              </a:rPr>
              <a:t>KAKO ŽE RIŠEMO VIOLINKI KLJUČ </a:t>
            </a:r>
            <a:br>
              <a:rPr lang="sl-SI" sz="2800" b="1" dirty="0" smtClean="0">
                <a:solidFill>
                  <a:srgbClr val="00B050"/>
                </a:solidFill>
              </a:rPr>
            </a:br>
            <a:r>
              <a:rPr lang="sl-SI" sz="2800" b="1" dirty="0" smtClean="0">
                <a:solidFill>
                  <a:srgbClr val="00B050"/>
                </a:solidFill>
              </a:rPr>
              <a:t>IN KJE SO DOMA TONI … </a:t>
            </a:r>
            <a:endParaRPr lang="sl-SI" sz="2800" b="1" dirty="0">
              <a:solidFill>
                <a:srgbClr val="00B050"/>
              </a:solidFill>
            </a:endParaRPr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b="1" dirty="0" smtClean="0">
                <a:solidFill>
                  <a:srgbClr val="0070C0"/>
                </a:solidFill>
              </a:rPr>
              <a:t>POGLEJTE SI NASLEDNJI LINK …</a:t>
            </a:r>
          </a:p>
          <a:p>
            <a:r>
              <a:rPr lang="sl-SI" sz="2400" b="1" dirty="0" smtClean="0">
                <a:solidFill>
                  <a:srgbClr val="0070C0"/>
                </a:solidFill>
                <a:hlinkClick r:id="rId2"/>
              </a:rPr>
              <a:t>https://www.youtube.com/watch?v=HMhFRE0Gsn4&amp;feature=youtu.be</a:t>
            </a:r>
            <a:endParaRPr lang="sl-SI" sz="2400" b="1" dirty="0" smtClean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Dora\nauk o glasbi\Delo na daljavo\SLike 1. ura\gklju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1888877" cy="320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3059832" y="4596194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b="1" dirty="0" smtClean="0">
                <a:solidFill>
                  <a:srgbClr val="0070C0"/>
                </a:solidFill>
              </a:rPr>
              <a:t>IN</a:t>
            </a:r>
            <a:endParaRPr lang="sl-SI" sz="4800" b="1" dirty="0">
              <a:solidFill>
                <a:srgbClr val="0070C0"/>
              </a:solidFill>
            </a:endParaRPr>
          </a:p>
        </p:txBody>
      </p:sp>
      <p:pic>
        <p:nvPicPr>
          <p:cNvPr id="3075" name="Picture 3" descr="C:\Users\Dora\nauk o glasbi\Delo na daljavo\preno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87818"/>
            <a:ext cx="435292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52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2800" b="1" dirty="0" smtClean="0">
                <a:solidFill>
                  <a:srgbClr val="00B050"/>
                </a:solidFill>
              </a:rPr>
              <a:t>NALOGA – PREPIŠITE VSE TONE OD </a:t>
            </a:r>
            <a:br>
              <a:rPr lang="sl-SI" sz="2800" b="1" dirty="0" smtClean="0">
                <a:solidFill>
                  <a:srgbClr val="00B050"/>
                </a:solidFill>
              </a:rPr>
            </a:br>
            <a:r>
              <a:rPr lang="sl-SI" sz="2800" b="1" dirty="0" smtClean="0">
                <a:solidFill>
                  <a:srgbClr val="00B050"/>
                </a:solidFill>
              </a:rPr>
              <a:t>c1 do c2</a:t>
            </a:r>
            <a:endParaRPr lang="sl-SI" sz="2800" b="1" dirty="0">
              <a:solidFill>
                <a:srgbClr val="00B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050" name="Picture 2" descr="C:\Users\Dora\nauk o glasbi\Delo na daljavo\Slike ura 4\20200405_2013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5400600" cy="40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67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b="1" dirty="0" smtClean="0">
                <a:solidFill>
                  <a:srgbClr val="00B050"/>
                </a:solidFill>
              </a:rPr>
              <a:t>PRISLUHNI POSNETKU</a:t>
            </a:r>
            <a:endParaRPr lang="sl-SI" sz="2800" b="1" dirty="0">
              <a:solidFill>
                <a:srgbClr val="00B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b="1" dirty="0" smtClean="0">
                <a:solidFill>
                  <a:srgbClr val="0070C0"/>
                </a:solidFill>
              </a:rPr>
              <a:t>SPOZNALI BOMO GODALO, NA KATERO GODEMO Z LOKOM, VENDAR OB TEM SEDIMO.</a:t>
            </a:r>
          </a:p>
          <a:p>
            <a:endParaRPr lang="sl-SI" sz="2400" b="1" dirty="0" smtClean="0">
              <a:solidFill>
                <a:srgbClr val="0070C0"/>
              </a:solidFill>
            </a:endParaRPr>
          </a:p>
          <a:p>
            <a:r>
              <a:rPr lang="sl-SI" sz="2400" b="1" dirty="0" smtClean="0">
                <a:solidFill>
                  <a:srgbClr val="0070C0"/>
                </a:solidFill>
              </a:rPr>
              <a:t>TO JE VIOLONČELO.</a:t>
            </a:r>
          </a:p>
          <a:p>
            <a:endParaRPr lang="sl-SI" sz="2400" b="1" dirty="0" smtClean="0">
              <a:solidFill>
                <a:srgbClr val="0070C0"/>
              </a:solidFill>
            </a:endParaRPr>
          </a:p>
          <a:p>
            <a:r>
              <a:rPr lang="sl-SI" sz="2400" b="1" dirty="0" smtClean="0">
                <a:solidFill>
                  <a:srgbClr val="0070C0"/>
                </a:solidFill>
              </a:rPr>
              <a:t>UČITELJ DOMEN HRASTNIK (GŠ SLOV. KONJICE) VAM BO ZAIGRAL ZELO ZNANO PESMICO. </a:t>
            </a:r>
          </a:p>
          <a:p>
            <a:endParaRPr lang="sl-SI" sz="2400" b="1" dirty="0" smtClean="0">
              <a:solidFill>
                <a:srgbClr val="0070C0"/>
              </a:solidFill>
            </a:endParaRPr>
          </a:p>
          <a:p>
            <a:r>
              <a:rPr lang="sl-SI" sz="2400" b="1" dirty="0" smtClean="0">
                <a:solidFill>
                  <a:srgbClr val="0070C0"/>
                </a:solidFill>
              </a:rPr>
              <a:t>UGANETE KATERO?</a:t>
            </a:r>
            <a:endParaRPr lang="sl-SI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9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b="1" dirty="0" smtClean="0">
                <a:solidFill>
                  <a:srgbClr val="00B050"/>
                </a:solidFill>
              </a:rPr>
              <a:t>VIOLONČELO </a:t>
            </a:r>
            <a:endParaRPr lang="sl-SI" sz="2800" b="1" dirty="0">
              <a:solidFill>
                <a:srgbClr val="00B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hlinkClick r:id="rId3"/>
              </a:rPr>
              <a:t>https://www.youtube.com/watch?v=QiRQCZzfs6I&amp;feature=youtu.be</a:t>
            </a:r>
            <a:r>
              <a:rPr lang="sl-SI" dirty="0" smtClean="0"/>
              <a:t> </a:t>
            </a:r>
            <a:r>
              <a:rPr lang="sl-SI" sz="1600" b="1" dirty="0">
                <a:solidFill>
                  <a:srgbClr val="0070C0"/>
                </a:solidFill>
              </a:rPr>
              <a:t>KLIKNITE NA PLAY ALI PA LINK </a:t>
            </a:r>
            <a:r>
              <a:rPr lang="sl-SI" sz="1600" b="1" dirty="0" smtClean="0">
                <a:solidFill>
                  <a:srgbClr val="0070C0"/>
                </a:solidFill>
              </a:rPr>
              <a:t>SKOPIRAJTE</a:t>
            </a:r>
            <a:endParaRPr lang="sl-SI" sz="1600" dirty="0" smtClean="0"/>
          </a:p>
        </p:txBody>
      </p:sp>
      <p:pic>
        <p:nvPicPr>
          <p:cNvPr id="5" name="QiRQCZzfs6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35696" y="2996952"/>
            <a:ext cx="5328592" cy="29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3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b="1" dirty="0" smtClean="0">
                <a:solidFill>
                  <a:srgbClr val="00B050"/>
                </a:solidFill>
              </a:rPr>
              <a:t>RAZGIBAJMO SE</a:t>
            </a:r>
            <a:endParaRPr lang="sl-SI" sz="2800" b="1" dirty="0">
              <a:solidFill>
                <a:srgbClr val="00B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>
                <a:solidFill>
                  <a:srgbClr val="0070C0"/>
                </a:solidFill>
              </a:rPr>
              <a:t>NA POSNETKU BOSTE SLIŠALI VISOKE IN NIZKE TONE. </a:t>
            </a:r>
          </a:p>
          <a:p>
            <a:endParaRPr lang="sl-SI" sz="2400" dirty="0">
              <a:solidFill>
                <a:srgbClr val="0070C0"/>
              </a:solidFill>
            </a:endParaRPr>
          </a:p>
          <a:p>
            <a:r>
              <a:rPr lang="sl-SI" sz="2400" dirty="0" smtClean="0">
                <a:solidFill>
                  <a:srgbClr val="0070C0"/>
                </a:solidFill>
              </a:rPr>
              <a:t>KADAR SO TONI VISOKI, HODIMO PO PRSTIH, KOT BALERINA, PRI NIZKIH TONIH PLEŠEMO V POČEPU. </a:t>
            </a:r>
          </a:p>
          <a:p>
            <a:endParaRPr lang="sl-SI" sz="2400" dirty="0">
              <a:solidFill>
                <a:srgbClr val="0070C0"/>
              </a:solidFill>
            </a:endParaRPr>
          </a:p>
          <a:p>
            <a:endParaRPr lang="sl-SI" sz="24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Dora\nauk o glasbi\Delo na daljavo\Slike ura 4\pren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56992"/>
            <a:ext cx="173355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ra\nauk o glasbi\Delo na daljavo\Slike ura 4\poče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311" y="3356992"/>
            <a:ext cx="2638425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Visoko in nizko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08304" y="4142556"/>
            <a:ext cx="1067296" cy="106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8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20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482</Words>
  <Application>Microsoft Office PowerPoint</Application>
  <PresentationFormat>Diaprojekcija na zaslonu (4:3)</PresentationFormat>
  <Paragraphs>46</Paragraphs>
  <Slides>9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Officeova tema</vt:lpstr>
      <vt:lpstr>GLASBENA PRIPRAVNICA 4. URA</vt:lpstr>
      <vt:lpstr>PTIČKI ŽE GLASNO ŽVRGOLIJO, ZAPOJ SI TUDI TI …</vt:lpstr>
      <vt:lpstr>DINAMIKA – JAKOST IZVAJANJA GLASBE</vt:lpstr>
      <vt:lpstr>ZAPOJMO NAŠO PESMICO ŠE Z DINAMIKO</vt:lpstr>
      <vt:lpstr>KAKO ŽE RIŠEMO VIOLINKI KLJUČ  IN KJE SO DOMA TONI … </vt:lpstr>
      <vt:lpstr>NALOGA – PREPIŠITE VSE TONE OD  c1 do c2</vt:lpstr>
      <vt:lpstr>PRISLUHNI POSNETKU</vt:lpstr>
      <vt:lpstr>VIOLONČELO </vt:lpstr>
      <vt:lpstr>RAZGIBAJMO 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GLASBENA PRIPRAVNICA 4. URA</dc:title>
  <dc:creator>Dora</dc:creator>
  <cp:lastModifiedBy>Uporabnik sistema Windows</cp:lastModifiedBy>
  <cp:revision>21</cp:revision>
  <dcterms:created xsi:type="dcterms:W3CDTF">2020-04-04T18:37:26Z</dcterms:created>
  <dcterms:modified xsi:type="dcterms:W3CDTF">2020-04-06T12:42:57Z</dcterms:modified>
</cp:coreProperties>
</file>