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5" r:id="rId4"/>
    <p:sldId id="266" r:id="rId5"/>
    <p:sldId id="264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EB71"/>
    <a:srgbClr val="92C3F8"/>
    <a:srgbClr val="F2D940"/>
    <a:srgbClr val="F9E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rednji slog 1 – poudarek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03447BB-5D67-496B-8E87-E561075AD55C}" styleName="Temni slog 1 – poudarek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Svetel slog 3 – poudarek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29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803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163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68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25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1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19.4.2020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085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19.4.2020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830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19.4.2020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37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19.4.2020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4621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19.4.2020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772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40F9D0E-3B25-4B60-A616-B90623145E17}" type="datetimeFigureOut">
              <a:rPr lang="sl-SI" smtClean="0"/>
              <a:t>19.4.2020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28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B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F9D0E-3B25-4B60-A616-B90623145E17}" type="datetimeFigureOut">
              <a:rPr lang="sl-SI" smtClean="0"/>
              <a:t>19.4.2020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23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usicteachersgames.com/trebleClefOne" TargetMode="External"/><Relationship Id="rId2" Type="http://schemas.openxmlformats.org/officeDocument/2006/relationships/hyperlink" Target="http://musicteachersgames.com/correctRhyth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5.png"/><Relationship Id="rId5" Type="http://schemas.microsoft.com/office/2007/relationships/media" Target="../media/media3.m4a"/><Relationship Id="rId10" Type="http://schemas.openxmlformats.org/officeDocument/2006/relationships/image" Target="../media/image4.png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0AE2A03-B949-4ECB-8C9E-65E337C5B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012" y="802298"/>
            <a:ext cx="11559987" cy="2541431"/>
          </a:xfrm>
        </p:spPr>
        <p:txBody>
          <a:bodyPr/>
          <a:lstStyle/>
          <a:p>
            <a:r>
              <a:rPr lang="sl-SI" dirty="0">
                <a:latin typeface="Copperplate Gothic Light" panose="020E0507020206020404" pitchFamily="34" charset="0"/>
              </a:rPr>
              <a:t>1</a:t>
            </a:r>
            <a:r>
              <a:rPr lang="sl-SI" dirty="0" smtClean="0">
                <a:latin typeface="Copperplate Gothic Light" panose="020E0507020206020404" pitchFamily="34" charset="0"/>
              </a:rPr>
              <a:t>. Razred </a:t>
            </a:r>
            <a:r>
              <a:rPr lang="sl-SI" dirty="0" smtClean="0">
                <a:latin typeface="Copperplate Gothic Light" panose="020E0507020206020404" pitchFamily="34" charset="0"/>
              </a:rPr>
              <a:t>20.4.-24.4.20</a:t>
            </a:r>
            <a:endParaRPr lang="sl-SI" dirty="0">
              <a:latin typeface="Copperplate Gothic Light" panose="020E0507020206020404" pitchFamily="34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E73FEA12-A099-48D7-BDF2-232BC70268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Pripravila: </a:t>
            </a:r>
            <a:r>
              <a:rPr lang="sl-S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damijana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blažič</a:t>
            </a: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87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52"/>
    </mc:Choice>
    <mc:Fallback xmlns="">
      <p:transition spd="slow" advTm="955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867016" y="3235732"/>
            <a:ext cx="746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latin typeface="Copperplate Gothic Light" panose="020E0507020206020404" pitchFamily="34" charset="0"/>
              </a:rPr>
              <a:t>Danes dobiš nalogo, da to razliko zapišeš v notni zvezek. </a:t>
            </a:r>
            <a:endParaRPr lang="sl-SI" dirty="0">
              <a:latin typeface="Copperplate Gothic Light" panose="020E0507020206020404" pitchFamily="34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1277471" y="805952"/>
            <a:ext cx="63656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latin typeface="Felix Titling" panose="04060505060202020A04" pitchFamily="82" charset="0"/>
              </a:rPr>
              <a:t>Pozdravljene učenke in učenci!</a:t>
            </a:r>
          </a:p>
          <a:p>
            <a:endParaRPr lang="sl-SI" sz="2800" dirty="0"/>
          </a:p>
        </p:txBody>
      </p:sp>
      <p:sp>
        <p:nvSpPr>
          <p:cNvPr id="6" name="Pravokotnik 5"/>
          <p:cNvSpPr/>
          <p:nvPr/>
        </p:nvSpPr>
        <p:spPr>
          <a:xfrm>
            <a:off x="867016" y="2205508"/>
            <a:ext cx="91985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3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Č</a:t>
            </a:r>
            <a:r>
              <a:rPr lang="sl-SI" sz="32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e </a:t>
            </a:r>
            <a:r>
              <a:rPr lang="sl-SI" sz="32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veš razliko med tonom in notno vrednostjo?</a:t>
            </a:r>
            <a:endParaRPr lang="sl-SI" sz="32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pic>
        <p:nvPicPr>
          <p:cNvPr id="3074" name="Picture 2" descr="Dry patch? Have you considered peppering your flirts with emoji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560" y="2114450"/>
            <a:ext cx="1150334" cy="76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jeZBesedilom 7"/>
          <p:cNvSpPr txBox="1"/>
          <p:nvPr/>
        </p:nvSpPr>
        <p:spPr>
          <a:xfrm>
            <a:off x="867016" y="1836176"/>
            <a:ext cx="444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latin typeface="Copperplate Gothic Light" panose="020E0507020206020404" pitchFamily="34" charset="0"/>
              </a:rPr>
              <a:t>Prejšnji teden si dobil vprašanje :</a:t>
            </a:r>
            <a:endParaRPr lang="sl-SI" dirty="0">
              <a:latin typeface="Copperplate Gothic Light" panose="020E0507020206020404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278795"/>
              </p:ext>
            </p:extLst>
          </p:nvPr>
        </p:nvGraphicFramePr>
        <p:xfrm>
          <a:off x="1402286" y="3913093"/>
          <a:ext cx="8293042" cy="168760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146521"/>
                <a:gridCol w="4146521"/>
              </a:tblGrid>
              <a:tr h="605119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Notna vrednost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Ton </a:t>
                      </a:r>
                      <a:endParaRPr lang="sl-SI" dirty="0"/>
                    </a:p>
                  </a:txBody>
                  <a:tcPr/>
                </a:tc>
              </a:tr>
              <a:tr h="1082489">
                <a:tc>
                  <a:txBody>
                    <a:bodyPr/>
                    <a:lstStyle/>
                    <a:p>
                      <a:r>
                        <a:rPr lang="sl-SI" dirty="0" smtClean="0"/>
                        <a:t>   je …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    je …</a:t>
                      </a:r>
                      <a:endParaRPr lang="sl-SI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69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703730" y="790932"/>
            <a:ext cx="108025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latin typeface="Copperplate Gothic Light" panose="020E0507020206020404" pitchFamily="34" charset="0"/>
              </a:rPr>
              <a:t>Upam, da vam je tudi ta igra </a:t>
            </a:r>
            <a:r>
              <a:rPr lang="sl-SI" dirty="0" smtClean="0">
                <a:latin typeface="Copperplate Gothic Light" panose="020E0507020206020404" pitchFamily="34" charset="0"/>
              </a:rPr>
              <a:t> </a:t>
            </a:r>
            <a:r>
              <a:rPr lang="sl-SI" dirty="0">
                <a:hlinkClick r:id="rId2"/>
              </a:rPr>
              <a:t>http://</a:t>
            </a:r>
            <a:r>
              <a:rPr lang="sl-SI" dirty="0" smtClean="0">
                <a:hlinkClick r:id="rId2"/>
              </a:rPr>
              <a:t>musicteachersgames.com/correctRhythm</a:t>
            </a:r>
            <a:r>
              <a:rPr lang="sl-SI" dirty="0" smtClean="0"/>
              <a:t> </a:t>
            </a:r>
            <a:r>
              <a:rPr lang="sl-SI" dirty="0" smtClean="0">
                <a:latin typeface="Copperplate Gothic Light" panose="020E0507020206020404" pitchFamily="34" charset="0"/>
              </a:rPr>
              <a:t>dobro šla in da sedaj </a:t>
            </a:r>
          </a:p>
          <a:p>
            <a:r>
              <a:rPr lang="sl-SI" dirty="0" smtClean="0">
                <a:latin typeface="Copperplate Gothic Light" panose="020E0507020206020404" pitchFamily="34" charset="0"/>
              </a:rPr>
              <a:t>veste, da mora biti v taktu točno toliko dob, kot je določeno s </a:t>
            </a:r>
            <a:r>
              <a:rPr lang="sl-SI" dirty="0" err="1" smtClean="0">
                <a:latin typeface="Copperplate Gothic Light" panose="020E0507020206020404" pitchFamily="34" charset="0"/>
              </a:rPr>
              <a:t>taktovskim</a:t>
            </a:r>
            <a:r>
              <a:rPr lang="sl-SI" dirty="0" smtClean="0">
                <a:latin typeface="Copperplate Gothic Light" panose="020E0507020206020404" pitchFamily="34" charset="0"/>
              </a:rPr>
              <a:t> načinom </a:t>
            </a:r>
            <a:r>
              <a:rPr lang="sl-SI" dirty="0" smtClean="0">
                <a:latin typeface="Copperplate Gothic Light" panose="020E0507020206020404" pitchFamily="34" charset="0"/>
                <a:sym typeface="Wingdings" panose="05000000000000000000" pitchFamily="2" charset="2"/>
              </a:rPr>
              <a:t></a:t>
            </a:r>
          </a:p>
          <a:p>
            <a:endParaRPr lang="sl-SI" dirty="0">
              <a:latin typeface="Copperplate Gothic Light" panose="020E0507020206020404" pitchFamily="34" charset="0"/>
              <a:sym typeface="Wingdings" panose="05000000000000000000" pitchFamily="2" charset="2"/>
            </a:endParaRPr>
          </a:p>
          <a:p>
            <a:r>
              <a:rPr lang="sl-SI" dirty="0" smtClean="0">
                <a:latin typeface="Copperplate Gothic Light" panose="020E0507020206020404" pitchFamily="34" charset="0"/>
                <a:sym typeface="Wingdings" panose="05000000000000000000" pitchFamily="2" charset="2"/>
              </a:rPr>
              <a:t>Le igraj jo še kdaj!</a:t>
            </a:r>
            <a:endParaRPr lang="sl-SI" dirty="0">
              <a:latin typeface="Copperplate Gothic Light" panose="020E0507020206020404" pitchFamily="34" charset="0"/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3443663" y="2205312"/>
            <a:ext cx="62357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latin typeface="Copperplate Gothic Light" panose="020E0507020206020404" pitchFamily="34" charset="0"/>
              </a:rPr>
              <a:t>KAKO JE PA KAJ Z BRANJEM TONOV?</a:t>
            </a:r>
          </a:p>
          <a:p>
            <a:endParaRPr lang="sl-SI" dirty="0">
              <a:latin typeface="Copperplate Gothic Light" panose="020E0507020206020404" pitchFamily="34" charset="0"/>
            </a:endParaRPr>
          </a:p>
          <a:p>
            <a:r>
              <a:rPr lang="sl-SI" dirty="0" smtClean="0">
                <a:latin typeface="Copperplate Gothic Light" panose="020E0507020206020404" pitchFamily="34" charset="0"/>
              </a:rPr>
              <a:t>NA STRANI: </a:t>
            </a:r>
            <a:r>
              <a:rPr lang="sl-SI" dirty="0">
                <a:hlinkClick r:id="rId3"/>
              </a:rPr>
              <a:t>http://</a:t>
            </a:r>
            <a:r>
              <a:rPr lang="sl-SI" dirty="0" smtClean="0">
                <a:hlinkClick r:id="rId3"/>
              </a:rPr>
              <a:t>musicteachersgames.com/trebleClefOne</a:t>
            </a:r>
            <a:r>
              <a:rPr lang="sl-SI" dirty="0" smtClean="0"/>
              <a:t> </a:t>
            </a:r>
            <a:r>
              <a:rPr lang="sl-SI" dirty="0" smtClean="0">
                <a:latin typeface="Copperplate Gothic Light" panose="020E0507020206020404" pitchFamily="34" charset="0"/>
              </a:rPr>
              <a:t> </a:t>
            </a:r>
          </a:p>
          <a:p>
            <a:endParaRPr lang="sl-SI" dirty="0">
              <a:latin typeface="Copperplate Gothic Light" panose="020E0507020206020404" pitchFamily="34" charset="0"/>
            </a:endParaRPr>
          </a:p>
        </p:txBody>
      </p:sp>
      <p:pic>
        <p:nvPicPr>
          <p:cNvPr id="1026" name="Picture 2" descr="Bitmoji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0" y="2228773"/>
            <a:ext cx="2241261" cy="224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3443662" y="3324335"/>
            <a:ext cx="855437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>
                <a:latin typeface="Copperplate Gothic Light" panose="020E0507020206020404" pitchFamily="34" charset="0"/>
              </a:rPr>
              <a:t>IMAŠ TOKRAT PONUJENE TONE V VIOLINSKEM KLJUČU  </a:t>
            </a:r>
            <a:r>
              <a:rPr lang="sl-SI" sz="1400" dirty="0" smtClean="0">
                <a:latin typeface="Copperplate Gothic Light" panose="020E0507020206020404" pitchFamily="34" charset="0"/>
              </a:rPr>
              <a:t>(TISTI, KI IGRATE TUDI V BASOVSKEM SI LAHKO NASTAVITE TUDI BAS KLJUČ)</a:t>
            </a:r>
            <a:r>
              <a:rPr lang="sl-SI" sz="1400" dirty="0" smtClean="0"/>
              <a:t> </a:t>
            </a:r>
            <a:r>
              <a:rPr lang="sl-SI" sz="1400" dirty="0" smtClean="0">
                <a:latin typeface="Copperplate Gothic Light" panose="020E0507020206020404" pitchFamily="34" charset="0"/>
              </a:rPr>
              <a:t> </a:t>
            </a:r>
            <a:r>
              <a:rPr lang="sl-SI" dirty="0" smtClean="0">
                <a:latin typeface="Copperplate Gothic Light" panose="020E0507020206020404" pitchFamily="34" charset="0"/>
              </a:rPr>
              <a:t>KATERE TUDI SLIŠIŠ </a:t>
            </a:r>
            <a:r>
              <a:rPr lang="sl-SI" dirty="0" smtClean="0">
                <a:latin typeface="Copperplate Gothic Light" panose="020E0507020206020404" pitchFamily="34" charset="0"/>
                <a:sym typeface="Wingdings" panose="05000000000000000000" pitchFamily="2" charset="2"/>
              </a:rPr>
              <a:t> </a:t>
            </a:r>
          </a:p>
          <a:p>
            <a:r>
              <a:rPr lang="sl-SI" sz="2000" dirty="0" smtClean="0">
                <a:solidFill>
                  <a:srgbClr val="00B0F0"/>
                </a:solidFill>
                <a:latin typeface="Copperplate Gothic Light" panose="020E0507020206020404" pitchFamily="34" charset="0"/>
                <a:sym typeface="Wingdings" panose="05000000000000000000" pitchFamily="2" charset="2"/>
              </a:rPr>
              <a:t>ker je stran v angleškem jeziku je ton </a:t>
            </a:r>
            <a:r>
              <a:rPr lang="sl-SI" sz="2400" b="1" dirty="0" smtClean="0">
                <a:solidFill>
                  <a:srgbClr val="FF0000"/>
                </a:solidFill>
                <a:latin typeface="Copperplate Gothic Light" panose="020E0507020206020404" pitchFamily="34" charset="0"/>
                <a:sym typeface="Wingdings" panose="05000000000000000000" pitchFamily="2" charset="2"/>
              </a:rPr>
              <a:t>H = B !!</a:t>
            </a:r>
          </a:p>
          <a:p>
            <a:endParaRPr lang="sl-SI" dirty="0">
              <a:latin typeface="Copperplate Gothic Light" panose="020E0507020206020404" pitchFamily="34" charset="0"/>
              <a:sym typeface="Wingdings" panose="05000000000000000000" pitchFamily="2" charset="2"/>
            </a:endParaRPr>
          </a:p>
          <a:p>
            <a:r>
              <a:rPr lang="sl-SI" dirty="0" smtClean="0">
                <a:latin typeface="Copperplate Gothic Light" panose="020E0507020206020404" pitchFamily="34" charset="0"/>
                <a:sym typeface="Wingdings" panose="05000000000000000000" pitchFamily="2" charset="2"/>
              </a:rPr>
              <a:t>IGRA JE DOLGA 2 MINUTI. Vsak dan 7x2 minuti je 14 minut. </a:t>
            </a:r>
          </a:p>
          <a:p>
            <a:r>
              <a:rPr lang="sl-SI" dirty="0" smtClean="0">
                <a:latin typeface="Copperplate Gothic Light" panose="020E0507020206020404" pitchFamily="34" charset="0"/>
                <a:sym typeface="Wingdings" panose="05000000000000000000" pitchFamily="2" charset="2"/>
              </a:rPr>
              <a:t>To pa ni preveč, kaj ne?</a:t>
            </a:r>
          </a:p>
          <a:p>
            <a:endParaRPr lang="sl-SI" dirty="0" smtClean="0">
              <a:latin typeface="Copperplate Gothic Light" panose="020E0507020206020404" pitchFamily="34" charset="0"/>
              <a:sym typeface="Wingdings" panose="05000000000000000000" pitchFamily="2" charset="2"/>
            </a:endParaRPr>
          </a:p>
          <a:p>
            <a:r>
              <a:rPr lang="sl-SI" dirty="0" smtClean="0">
                <a:solidFill>
                  <a:schemeClr val="accent3">
                    <a:lumMod val="75000"/>
                  </a:schemeClr>
                </a:solidFill>
                <a:latin typeface="Copperplate Gothic Light" panose="020E0507020206020404" pitchFamily="34" charset="0"/>
                <a:sym typeface="Wingdings" panose="05000000000000000000" pitchFamily="2" charset="2"/>
              </a:rPr>
              <a:t>BOLJE JE , DA IGRAŠ </a:t>
            </a:r>
            <a:r>
              <a:rPr lang="sl-SI" b="1" dirty="0" smtClean="0">
                <a:solidFill>
                  <a:srgbClr val="FF0000"/>
                </a:solidFill>
                <a:latin typeface="Copperplate Gothic Light" panose="020E0507020206020404" pitchFamily="34" charset="0"/>
                <a:sym typeface="Wingdings" panose="05000000000000000000" pitchFamily="2" charset="2"/>
              </a:rPr>
              <a:t>VSAK</a:t>
            </a:r>
            <a:r>
              <a:rPr lang="sl-SI" dirty="0" smtClean="0">
                <a:solidFill>
                  <a:schemeClr val="accent3">
                    <a:lumMod val="75000"/>
                  </a:schemeClr>
                </a:solidFill>
                <a:latin typeface="Copperplate Gothic Light" panose="020E0507020206020404" pitchFamily="34" charset="0"/>
                <a:sym typeface="Wingdings" panose="05000000000000000000" pitchFamily="2" charset="2"/>
              </a:rPr>
              <a:t> DAN, KOT PA NAENKRAT 14 MINUT!</a:t>
            </a:r>
            <a:endParaRPr lang="sl-SI" dirty="0">
              <a:solidFill>
                <a:schemeClr val="accent3">
                  <a:lumMod val="75000"/>
                </a:schemeClr>
              </a:solidFill>
              <a:latin typeface="Copperplate Gothic Light" panose="020E0507020206020404" pitchFamily="34" charset="0"/>
            </a:endParaRPr>
          </a:p>
          <a:p>
            <a:endParaRPr lang="sl-SI" dirty="0">
              <a:latin typeface="Copperplate Gothic Light" panose="020E0507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16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151268" y="564776"/>
            <a:ext cx="10014152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 smtClean="0">
                <a:latin typeface="Copperplate Gothic Light" panose="020E0507020206020404" pitchFamily="34" charset="0"/>
              </a:rPr>
              <a:t>IZZIV v </a:t>
            </a:r>
            <a:r>
              <a:rPr lang="sl-SI" sz="2000" dirty="0" smtClean="0">
                <a:latin typeface="Copperplate Gothic Light" panose="020E0507020206020404" pitchFamily="34" charset="0"/>
              </a:rPr>
              <a:t>tem </a:t>
            </a:r>
            <a:r>
              <a:rPr lang="sl-SI" sz="2000" dirty="0" smtClean="0">
                <a:latin typeface="Copperplate Gothic Light" panose="020E0507020206020404" pitchFamily="34" charset="0"/>
              </a:rPr>
              <a:t>tednu pa je sledeč:</a:t>
            </a:r>
          </a:p>
          <a:p>
            <a:endParaRPr lang="sl-SI" sz="2000" dirty="0">
              <a:latin typeface="Copperplate Gothic Light" panose="020E0507020206020404" pitchFamily="34" charset="0"/>
            </a:endParaRPr>
          </a:p>
          <a:p>
            <a:r>
              <a:rPr lang="sl-SI" sz="2000" dirty="0" smtClean="0">
                <a:latin typeface="Copperplate Gothic Light" panose="020E0507020206020404" pitchFamily="34" charset="0"/>
              </a:rPr>
              <a:t>1. Najprej trkaj pesem hecna šola</a:t>
            </a:r>
            <a:endParaRPr lang="sl-SI" sz="2000" dirty="0">
              <a:latin typeface="Copperplate Gothic Light" panose="020E0507020206020404" pitchFamily="34" charset="0"/>
            </a:endParaRPr>
          </a:p>
          <a:p>
            <a:r>
              <a:rPr lang="sl-SI" sz="2000" dirty="0">
                <a:latin typeface="Copperplate Gothic Light" panose="020E0507020206020404" pitchFamily="34" charset="0"/>
              </a:rPr>
              <a:t> </a:t>
            </a:r>
            <a:r>
              <a:rPr lang="sl-SI" sz="2000" dirty="0" smtClean="0">
                <a:latin typeface="Copperplate Gothic Light" panose="020E0507020206020404" pitchFamily="34" charset="0"/>
              </a:rPr>
              <a:t>    kot ritmično vajo</a:t>
            </a:r>
          </a:p>
          <a:p>
            <a:endParaRPr lang="sl-SI" sz="2000" dirty="0">
              <a:latin typeface="Copperplate Gothic Light" panose="020E0507020206020404" pitchFamily="34" charset="0"/>
            </a:endParaRPr>
          </a:p>
          <a:p>
            <a:r>
              <a:rPr lang="sl-SI" sz="2000" dirty="0" smtClean="0">
                <a:latin typeface="Copperplate Gothic Light" panose="020E0507020206020404" pitchFamily="34" charset="0"/>
              </a:rPr>
              <a:t>2 . V ritmu beri tone (</a:t>
            </a:r>
            <a:r>
              <a:rPr lang="sl-SI" sz="2000" dirty="0" err="1" smtClean="0">
                <a:latin typeface="Copperplate Gothic Light" panose="020E0507020206020404" pitchFamily="34" charset="0"/>
              </a:rPr>
              <a:t>parlato</a:t>
            </a:r>
            <a:r>
              <a:rPr lang="sl-SI" sz="2000" dirty="0">
                <a:latin typeface="Copperplate Gothic Light" panose="020E0507020206020404" pitchFamily="34" charset="0"/>
              </a:rPr>
              <a:t> </a:t>
            </a:r>
            <a:r>
              <a:rPr lang="sl-SI" sz="2000" dirty="0" smtClean="0">
                <a:latin typeface="Copperplate Gothic Light" panose="020E0507020206020404" pitchFamily="34" charset="0"/>
              </a:rPr>
              <a:t>– s </a:t>
            </a:r>
          </a:p>
          <a:p>
            <a:r>
              <a:rPr lang="sl-SI" sz="2000" dirty="0">
                <a:latin typeface="Copperplate Gothic Light" panose="020E0507020206020404" pitchFamily="34" charset="0"/>
              </a:rPr>
              <a:t> </a:t>
            </a:r>
            <a:r>
              <a:rPr lang="sl-SI" sz="2000" dirty="0" smtClean="0">
                <a:latin typeface="Copperplate Gothic Light" panose="020E0507020206020404" pitchFamily="34" charset="0"/>
              </a:rPr>
              <a:t>     tonsko abecedo)</a:t>
            </a:r>
          </a:p>
          <a:p>
            <a:endParaRPr lang="sl-SI" sz="2000" dirty="0">
              <a:latin typeface="Copperplate Gothic Light" panose="020E0507020206020404" pitchFamily="34" charset="0"/>
            </a:endParaRPr>
          </a:p>
          <a:p>
            <a:r>
              <a:rPr lang="sl-SI" sz="2000" dirty="0" smtClean="0">
                <a:latin typeface="Copperplate Gothic Light" panose="020E0507020206020404" pitchFamily="34" charset="0"/>
              </a:rPr>
              <a:t>3. Zapoj (</a:t>
            </a:r>
            <a:r>
              <a:rPr lang="sl-SI" sz="2000" dirty="0" err="1" smtClean="0">
                <a:latin typeface="Copperplate Gothic Light" panose="020E0507020206020404" pitchFamily="34" charset="0"/>
              </a:rPr>
              <a:t>solfegiraj</a:t>
            </a:r>
            <a:r>
              <a:rPr lang="sl-SI" sz="2000" dirty="0" smtClean="0">
                <a:latin typeface="Copperplate Gothic Light" panose="020E0507020206020404" pitchFamily="34" charset="0"/>
              </a:rPr>
              <a:t>) pesem s </a:t>
            </a:r>
          </a:p>
          <a:p>
            <a:r>
              <a:rPr lang="sl-SI" sz="2000" dirty="0">
                <a:latin typeface="Copperplate Gothic Light" panose="020E0507020206020404" pitchFamily="34" charset="0"/>
              </a:rPr>
              <a:t> </a:t>
            </a:r>
            <a:r>
              <a:rPr lang="sl-SI" sz="2000" dirty="0" smtClean="0">
                <a:latin typeface="Copperplate Gothic Light" panose="020E0507020206020404" pitchFamily="34" charset="0"/>
              </a:rPr>
              <a:t>    </a:t>
            </a:r>
            <a:r>
              <a:rPr lang="sl-SI" sz="2000" dirty="0" smtClean="0">
                <a:latin typeface="Copperplate Gothic Light" panose="020E0507020206020404" pitchFamily="34" charset="0"/>
              </a:rPr>
              <a:t>tonsko abecedo in solmizacijo</a:t>
            </a:r>
          </a:p>
          <a:p>
            <a:endParaRPr lang="sl-SI" sz="2000" dirty="0">
              <a:latin typeface="Copperplate Gothic Light" panose="020E0507020206020404" pitchFamily="34" charset="0"/>
            </a:endParaRPr>
          </a:p>
          <a:p>
            <a:endParaRPr lang="sl-SI" sz="2000" dirty="0" smtClean="0">
              <a:latin typeface="Copperplate Gothic Light" panose="020E0507020206020404" pitchFamily="34" charset="0"/>
            </a:endParaRPr>
          </a:p>
          <a:p>
            <a:endParaRPr lang="sl-SI" sz="2000" dirty="0">
              <a:latin typeface="Copperplate Gothic Light" panose="020E0507020206020404" pitchFamily="34" charset="0"/>
            </a:endParaRPr>
          </a:p>
          <a:p>
            <a:r>
              <a:rPr lang="sl-SI" sz="2000" dirty="0" smtClean="0">
                <a:latin typeface="Copperplate Gothic Light" panose="020E0507020206020404" pitchFamily="34" charset="0"/>
              </a:rPr>
              <a:t>4. Zapoj </a:t>
            </a:r>
            <a:r>
              <a:rPr lang="sl-SI" sz="2000" dirty="0" smtClean="0">
                <a:latin typeface="Copperplate Gothic Light" panose="020E0507020206020404" pitchFamily="34" charset="0"/>
              </a:rPr>
              <a:t>vse tri kitice </a:t>
            </a:r>
            <a:r>
              <a:rPr lang="sl-SI" sz="2000" dirty="0" smtClean="0">
                <a:latin typeface="Copperplate Gothic Light" panose="020E0507020206020404" pitchFamily="34" charset="0"/>
              </a:rPr>
              <a:t>z besedilom ob spremljavi  </a:t>
            </a:r>
            <a:r>
              <a:rPr lang="sl-SI" sz="1200" dirty="0" smtClean="0">
                <a:latin typeface="Copperplate Gothic Light" panose="020E0507020206020404" pitchFamily="34" charset="0"/>
              </a:rPr>
              <a:t>(mojega razglašenega)   </a:t>
            </a:r>
            <a:r>
              <a:rPr lang="sl-SI" sz="2000" dirty="0" smtClean="0">
                <a:latin typeface="Copperplate Gothic Light" panose="020E0507020206020404" pitchFamily="34" charset="0"/>
              </a:rPr>
              <a:t>klavirja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245" y="202505"/>
            <a:ext cx="7048500" cy="3505200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968555" y="4991889"/>
            <a:ext cx="487363" cy="487363"/>
          </a:xfrm>
          <a:prstGeom prst="rect">
            <a:avLst/>
          </a:prstGeom>
        </p:spPr>
      </p:pic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997490" y="1508917"/>
            <a:ext cx="458428" cy="458428"/>
          </a:xfrm>
          <a:prstGeom prst="rect">
            <a:avLst/>
          </a:prstGeom>
        </p:spPr>
      </p:pic>
      <p:pic>
        <p:nvPicPr>
          <p:cNvPr id="8" name="Posnet zvok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997490" y="2424123"/>
            <a:ext cx="487363" cy="487363"/>
          </a:xfrm>
          <a:prstGeom prst="rect">
            <a:avLst/>
          </a:prstGeom>
        </p:spPr>
      </p:pic>
      <p:pic>
        <p:nvPicPr>
          <p:cNvPr id="10" name="Posnet zvok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968554" y="3707705"/>
            <a:ext cx="487363" cy="487363"/>
          </a:xfrm>
          <a:prstGeom prst="rect">
            <a:avLst/>
          </a:prstGeom>
        </p:spPr>
      </p:pic>
      <p:pic>
        <p:nvPicPr>
          <p:cNvPr id="2050" name="Picture 2" descr="Lmao 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498" y="4521652"/>
            <a:ext cx="2296007" cy="229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00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27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73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864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B6E6531A-0776-43BA-A852-5FB5C77534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56085" y="533400"/>
            <a:ext cx="9079832" cy="5077326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F8C5273F-2B84-46BF-A94F-1A20E13B3A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84605" y="763203"/>
            <a:ext cx="8622792" cy="46177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/>
              <a:t>Želim ti uspešno delo in LEPE POČITNICE!</a:t>
            </a:r>
            <a:endParaRPr lang="sl-SI" dirty="0"/>
          </a:p>
        </p:txBody>
      </p:sp>
      <p:sp>
        <p:nvSpPr>
          <p:cNvPr id="2" name="Pravokotnik 1"/>
          <p:cNvSpPr/>
          <p:nvPr/>
        </p:nvSpPr>
        <p:spPr>
          <a:xfrm>
            <a:off x="4271683" y="4363688"/>
            <a:ext cx="6096000" cy="754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l-SI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Želim ti uspešno </a:t>
            </a:r>
            <a:r>
              <a:rPr lang="sl-SI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delo</a:t>
            </a:r>
            <a:r>
              <a:rPr lang="sl-SI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LEPE POČITNICE</a:t>
            </a:r>
            <a:r>
              <a:rPr lang="sl-SI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sl-SI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sl-SI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Damijana Blažič, prof.</a:t>
            </a:r>
            <a:endParaRPr lang="sl-SI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scontent.flju1-1.fna.fbcdn.net/v/t1.15752-9/92978145_235889577466970_8288711145208938496_n.png?_nc_cat=102&amp;_nc_sid=b96e70&amp;_nc_ohc=7QbGSH-cJooAX8bD2Bu&amp;_nc_ht=scontent.flju1-1.fna&amp;oh=1d452c7e7773d5f4713b0a1f7b7af733&amp;oe=5EBEAA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198" y="1046893"/>
            <a:ext cx="2751605" cy="275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005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87"/>
    </mc:Choice>
    <mc:Fallback xmlns="">
      <p:transition spd="slow" advTm="108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heme/theme1.xml><?xml version="1.0" encoding="utf-8"?>
<a:theme xmlns:a="http://schemas.openxmlformats.org/drawingml/2006/main" name="Galerija">
  <a:themeElements>
    <a:clrScheme name="Galerij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j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j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3684</TotalTime>
  <Words>261</Words>
  <Application>Microsoft Office PowerPoint</Application>
  <PresentationFormat>Širokozaslonsko</PresentationFormat>
  <Paragraphs>41</Paragraphs>
  <Slides>5</Slides>
  <Notes>0</Notes>
  <HiddenSlides>0</HiddenSlides>
  <MMClips>4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13" baseType="lpstr">
      <vt:lpstr>Arial</vt:lpstr>
      <vt:lpstr>Calibri</vt:lpstr>
      <vt:lpstr>Copperplate Gothic Light</vt:lpstr>
      <vt:lpstr>Felix Titling</vt:lpstr>
      <vt:lpstr>Gill Sans MT</vt:lpstr>
      <vt:lpstr>Times New Roman</vt:lpstr>
      <vt:lpstr>Wingdings</vt:lpstr>
      <vt:lpstr>Galerija</vt:lpstr>
      <vt:lpstr>1. Razred 20.4.-24.4.20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Množenje in deljenje</dc:title>
  <dc:creator>Tin Keserin</dc:creator>
  <cp:lastModifiedBy>Damjana</cp:lastModifiedBy>
  <cp:revision>42</cp:revision>
  <dcterms:created xsi:type="dcterms:W3CDTF">2020-04-06T17:00:07Z</dcterms:created>
  <dcterms:modified xsi:type="dcterms:W3CDTF">2020-04-19T16:31:02Z</dcterms:modified>
</cp:coreProperties>
</file>