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8" r:id="rId5"/>
    <p:sldId id="266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B71"/>
    <a:srgbClr val="92C3F8"/>
    <a:srgbClr val="F2D940"/>
    <a:srgbClr val="F9E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Temni slog 1 – poudarek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0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6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9D0E-3B25-4B60-A616-B90623145E17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usicteachersgames.com/bassClefOne" TargetMode="External"/><Relationship Id="rId2" Type="http://schemas.openxmlformats.org/officeDocument/2006/relationships/hyperlink" Target="http://musicteachersgames.com/trebleClefOn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9.jpg"/><Relationship Id="rId5" Type="http://schemas.microsoft.com/office/2007/relationships/media" Target="../media/media4.m4a"/><Relationship Id="rId10" Type="http://schemas.openxmlformats.org/officeDocument/2006/relationships/image" Target="../media/image8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AE2A03-B949-4ECB-8C9E-65E337C5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2" y="802298"/>
            <a:ext cx="11559987" cy="2541431"/>
          </a:xfrm>
        </p:spPr>
        <p:txBody>
          <a:bodyPr/>
          <a:lstStyle/>
          <a:p>
            <a:r>
              <a:rPr lang="sl-SI" dirty="0">
                <a:latin typeface="Copperplate Gothic Light" panose="020E0507020206020404" pitchFamily="34" charset="0"/>
              </a:rPr>
              <a:t>2</a:t>
            </a:r>
            <a:r>
              <a:rPr lang="sl-SI" dirty="0" smtClean="0">
                <a:latin typeface="Copperplate Gothic Light" panose="020E0507020206020404" pitchFamily="34" charset="0"/>
              </a:rPr>
              <a:t>. </a:t>
            </a:r>
            <a:r>
              <a:rPr lang="sl-SI" dirty="0" smtClean="0">
                <a:latin typeface="Copperplate Gothic Light" panose="020E0507020206020404" pitchFamily="34" charset="0"/>
              </a:rPr>
              <a:t>Razred </a:t>
            </a:r>
            <a:r>
              <a:rPr lang="sl-SI" dirty="0" smtClean="0">
                <a:latin typeface="Copperplate Gothic Light" panose="020E0507020206020404" pitchFamily="34" charset="0"/>
              </a:rPr>
              <a:t>20.4.-24.4.20</a:t>
            </a:r>
            <a:endParaRPr lang="sl-SI" dirty="0">
              <a:latin typeface="Copperplate Gothic Light" panose="020E05070202060204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73FEA12-A099-48D7-BDF2-232BC7026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Pripravila: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damijana</a:t>
            </a:r>
            <a:r>
              <a:rPr lang="sl-SI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blažič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2"/>
    </mc:Choice>
    <mc:Fallback xmlns="">
      <p:transition spd="slow" advTm="95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867016" y="3235732"/>
            <a:ext cx="1097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Danes dobiš nalogo, </a:t>
            </a:r>
            <a:r>
              <a:rPr lang="sl-SI" dirty="0">
                <a:latin typeface="Copperplate Gothic Light" panose="020E0507020206020404" pitchFamily="34" charset="0"/>
              </a:rPr>
              <a:t>da v notni zvezek zapišeš </a:t>
            </a:r>
            <a:r>
              <a:rPr lang="sl-SI" dirty="0" smtClean="0">
                <a:latin typeface="Copperplate Gothic Light" panose="020E0507020206020404" pitchFamily="34" charset="0"/>
              </a:rPr>
              <a:t>razliko med notno vrednostjo in tonom.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                                                                     JO ŠE ZNAŠ?</a:t>
            </a:r>
            <a:r>
              <a:rPr lang="sl-SI" dirty="0" smtClean="0">
                <a:latin typeface="Copperplate Gothic Light" panose="020E0507020206020404" pitchFamily="34" charset="0"/>
              </a:rPr>
              <a:t> </a:t>
            </a:r>
            <a:endParaRPr lang="sl-SI" dirty="0">
              <a:latin typeface="Copperplate Gothic Light" panose="020E05070202060204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277471" y="805952"/>
            <a:ext cx="6365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latin typeface="Felix Titling" panose="04060505060202020A04" pitchFamily="82" charset="0"/>
              </a:rPr>
              <a:t>Pozdravljene učenke in učenci!</a:t>
            </a:r>
          </a:p>
          <a:p>
            <a:endParaRPr lang="sl-SI" sz="2800" dirty="0"/>
          </a:p>
        </p:txBody>
      </p:sp>
      <p:pic>
        <p:nvPicPr>
          <p:cNvPr id="3074" name="Picture 2" descr="Dry patch? Have you considered peppering your flirts with emoji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74" y="3583655"/>
            <a:ext cx="895222" cy="5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867016" y="1836176"/>
            <a:ext cx="9948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Prejšnji teden si moral trkat ritem na str. 38 vaja 21. </a:t>
            </a:r>
            <a:r>
              <a:rPr lang="sl-SI" dirty="0" smtClean="0">
                <a:latin typeface="Copperplate Gothic Light" panose="020E0507020206020404" pitchFamily="34" charset="0"/>
              </a:rPr>
              <a:t>pa jo </a:t>
            </a:r>
            <a:r>
              <a:rPr lang="sl-SI" dirty="0" err="1" smtClean="0">
                <a:latin typeface="Copperplate Gothic Light" panose="020E0507020206020404" pitchFamily="34" charset="0"/>
              </a:rPr>
              <a:t>odtrkajmo</a:t>
            </a:r>
            <a:r>
              <a:rPr lang="sl-SI" dirty="0" smtClean="0">
                <a:latin typeface="Copperplate Gothic Light" panose="020E0507020206020404" pitchFamily="34" charset="0"/>
              </a:rPr>
              <a:t> skupaj.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Bo šlo?      SEVEDA!</a:t>
            </a:r>
            <a:endParaRPr lang="sl-SI" dirty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37238"/>
              </p:ext>
            </p:extLst>
          </p:nvPr>
        </p:nvGraphicFramePr>
        <p:xfrm>
          <a:off x="1694838" y="4304501"/>
          <a:ext cx="8293042" cy="16876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46521"/>
                <a:gridCol w="4146521"/>
              </a:tblGrid>
              <a:tr h="60511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Notna vrednost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Ton </a:t>
                      </a:r>
                      <a:endParaRPr lang="sl-SI" dirty="0"/>
                    </a:p>
                  </a:txBody>
                  <a:tcPr/>
                </a:tc>
              </a:tr>
              <a:tr h="1082489">
                <a:tc>
                  <a:txBody>
                    <a:bodyPr/>
                    <a:lstStyle/>
                    <a:p>
                      <a:r>
                        <a:rPr lang="sl-SI" dirty="0" smtClean="0"/>
                        <a:t>   je …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je …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2934" y="23482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87824" y="1270968"/>
            <a:ext cx="10134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Kako ti je šlo petje tonov? Če si upošteval navodila verjamem, da te lahko sredi noči vprašam katerikoli ton v prvi oktavi </a:t>
            </a:r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 pa še zapoješ mi ga lahko.  </a:t>
            </a:r>
          </a:p>
          <a:p>
            <a:endParaRPr lang="sl-SI" dirty="0">
              <a:latin typeface="Copperplate Gothic Light" panose="020E0507020206020404" pitchFamily="34" charset="0"/>
              <a:sym typeface="Wingdings" panose="05000000000000000000" pitchFamily="2" charset="2"/>
            </a:endParaRPr>
          </a:p>
          <a:p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Se motim?  Potem moraš še vaditi …</a:t>
            </a:r>
            <a:endParaRPr lang="sl-SI" dirty="0" smtClean="0">
              <a:latin typeface="Copperplate Gothic Light" panose="020E0507020206020404" pitchFamily="34" charset="0"/>
            </a:endParaRPr>
          </a:p>
          <a:p>
            <a:endParaRPr lang="sl-SI" dirty="0" smtClean="0">
              <a:latin typeface="Copperplate Gothic Light" panose="020E0507020206020404" pitchFamily="34" charset="0"/>
            </a:endParaRPr>
          </a:p>
        </p:txBody>
      </p:sp>
      <p:pic>
        <p:nvPicPr>
          <p:cNvPr id="1030" name="Picture 6" descr="balancing a barbell on f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01" y="2906992"/>
            <a:ext cx="2095313" cy="20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93060" y="955666"/>
            <a:ext cx="1183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Kako je kaj s toni? </a:t>
            </a: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musicteachersgames.com/trebleClefOne</a:t>
            </a:r>
            <a:r>
              <a:rPr lang="sl-SI" dirty="0"/>
              <a:t> </a:t>
            </a:r>
            <a:r>
              <a:rPr lang="sl-SI" dirty="0" smtClean="0">
                <a:latin typeface="Copperplate Gothic Light" panose="020E0507020206020404" pitchFamily="34" charset="0"/>
              </a:rPr>
              <a:t>in  </a:t>
            </a:r>
            <a:r>
              <a:rPr lang="sl-SI" dirty="0">
                <a:hlinkClick r:id="rId3"/>
              </a:rPr>
              <a:t>http://musicteachersgames.com/bassClefOne</a:t>
            </a:r>
            <a:endParaRPr lang="sl-SI" dirty="0" smtClean="0">
              <a:latin typeface="Copperplate Gothic Light" panose="020E0507020206020404" pitchFamily="34" charset="0"/>
            </a:endParaRPr>
          </a:p>
          <a:p>
            <a:endParaRPr lang="sl-SI" dirty="0" smtClean="0">
              <a:latin typeface="Copperplate Gothic Light" panose="020E05070202060204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71" y="1388397"/>
            <a:ext cx="1724662" cy="17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8374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4293054" y="2651394"/>
            <a:ext cx="3988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opperplate Gothic Light" panose="020E0507020206020404" pitchFamily="34" charset="0"/>
                <a:sym typeface="Wingdings" panose="05000000000000000000" pitchFamily="2" charset="2"/>
              </a:rPr>
              <a:t>Upam, da ste vadili. Sicer bom pa videla, ko se zopet srečamo. Tisti, ki je vadil bo tone </a:t>
            </a:r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znal.</a:t>
            </a:r>
            <a:endParaRPr lang="sl-SI" dirty="0">
              <a:latin typeface="Copperplate Gothic Light" panose="020E0507020206020404" pitchFamily="34" charset="0"/>
              <a:sym typeface="Wingdings" panose="05000000000000000000" pitchFamily="2" charset="2"/>
            </a:endParaRPr>
          </a:p>
        </p:txBody>
      </p:sp>
      <p:pic>
        <p:nvPicPr>
          <p:cNvPr id="3074" name="Picture 2" descr="Bitmoj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85" y="2126963"/>
            <a:ext cx="2189333" cy="218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1615233" y="5032395"/>
            <a:ext cx="7434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Tisti</a:t>
            </a:r>
            <a:r>
              <a:rPr lang="sl-SI" dirty="0">
                <a:latin typeface="Copperplate Gothic Light" panose="020E0507020206020404" pitchFamily="34" charset="0"/>
                <a:sym typeface="Wingdings" panose="05000000000000000000" pitchFamily="2" charset="2"/>
              </a:rPr>
              <a:t>, ki </a:t>
            </a:r>
            <a:r>
              <a:rPr lang="sl-SI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pa ni …                                           pa raje …    začnite!  </a:t>
            </a:r>
            <a:endParaRPr lang="sl-SI" dirty="0">
              <a:latin typeface="Copperplate Gothic Light" panose="020E0507020206020404" pitchFamily="34" charset="0"/>
              <a:sym typeface="Wingdings" panose="05000000000000000000" pitchFamily="2" charset="2"/>
            </a:endParaRPr>
          </a:p>
        </p:txBody>
      </p:sp>
      <p:pic>
        <p:nvPicPr>
          <p:cNvPr id="3078" name="Picture 6" descr="Bitmoji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51" y="4200795"/>
            <a:ext cx="2399366" cy="23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9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19717" y="295834"/>
            <a:ext cx="904875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Copperplate Gothic Light" panose="020E0507020206020404" pitchFamily="34" charset="0"/>
              </a:rPr>
              <a:t>IZZIV v </a:t>
            </a:r>
            <a:r>
              <a:rPr lang="sl-SI" sz="2000" dirty="0" smtClean="0">
                <a:latin typeface="Copperplate Gothic Light" panose="020E0507020206020404" pitchFamily="34" charset="0"/>
              </a:rPr>
              <a:t>tem </a:t>
            </a:r>
            <a:r>
              <a:rPr lang="sl-SI" sz="2000" dirty="0" smtClean="0">
                <a:latin typeface="Copperplate Gothic Light" panose="020E0507020206020404" pitchFamily="34" charset="0"/>
              </a:rPr>
              <a:t>tednu pa je sledeč: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Na strani 27, vaja 58 je v _____ - duru.</a:t>
            </a: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Zakaj?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1. Najprej trkaj pesem ptiček </a:t>
            </a: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     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f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rfotajček</a:t>
            </a:r>
            <a:r>
              <a:rPr lang="sl-SI" sz="2000" dirty="0" smtClean="0">
                <a:latin typeface="Copperplate Gothic Light" panose="020E0507020206020404" pitchFamily="34" charset="0"/>
              </a:rPr>
              <a:t> kot ritmično vajo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2 . V ritmu beri tone (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parlato</a:t>
            </a:r>
            <a:r>
              <a:rPr lang="sl-SI" sz="2000" dirty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– s </a:t>
            </a:r>
          </a:p>
          <a:p>
            <a:r>
              <a:rPr lang="sl-SI" sz="2000" dirty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     tonsko abecedo)</a:t>
            </a: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3. Zapoj (</a:t>
            </a:r>
            <a:r>
              <a:rPr lang="sl-SI" sz="2000" dirty="0" err="1" smtClean="0">
                <a:latin typeface="Copperplate Gothic Light" panose="020E0507020206020404" pitchFamily="34" charset="0"/>
              </a:rPr>
              <a:t>solfegiraj</a:t>
            </a:r>
            <a:r>
              <a:rPr lang="sl-SI" sz="2000" dirty="0" smtClean="0">
                <a:latin typeface="Copperplate Gothic Light" panose="020E0507020206020404" pitchFamily="34" charset="0"/>
              </a:rPr>
              <a:t>) pesem s tonsko abecedo</a:t>
            </a:r>
          </a:p>
          <a:p>
            <a:endParaRPr lang="sl-SI" sz="2000" dirty="0" smtClean="0">
              <a:latin typeface="Copperplate Gothic Light" panose="020E0507020206020404" pitchFamily="34" charset="0"/>
            </a:endParaRPr>
          </a:p>
          <a:p>
            <a:endParaRPr lang="sl-SI" sz="2000" dirty="0"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latin typeface="Copperplate Gothic Light" panose="020E0507020206020404" pitchFamily="34" charset="0"/>
              </a:rPr>
              <a:t>4. Zapoj pesem</a:t>
            </a:r>
            <a:r>
              <a:rPr lang="sl-SI" sz="2000" dirty="0" smtClean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z besedilom ob spremljavi  </a:t>
            </a:r>
            <a:r>
              <a:rPr lang="sl-SI" sz="1200" dirty="0" smtClean="0">
                <a:latin typeface="Copperplate Gothic Light" panose="020E0507020206020404" pitchFamily="34" charset="0"/>
              </a:rPr>
              <a:t>(mojega razglašenega)   </a:t>
            </a:r>
            <a:r>
              <a:rPr lang="sl-SI" sz="2000" dirty="0" smtClean="0">
                <a:latin typeface="Copperplate Gothic Light" panose="020E0507020206020404" pitchFamily="34" charset="0"/>
              </a:rPr>
              <a:t>klavirja</a:t>
            </a:r>
          </a:p>
          <a:p>
            <a:r>
              <a:rPr lang="sl-SI" sz="2000" dirty="0"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latin typeface="Copperplate Gothic Light" panose="020E0507020206020404" pitchFamily="34" charset="0"/>
              </a:rPr>
              <a:t>    ne pozabi na DINAMIKO!  </a:t>
            </a:r>
            <a:r>
              <a:rPr lang="sl-SI" sz="2000" dirty="0" smtClean="0">
                <a:latin typeface="Copperplate Gothic Light" panose="020E0507020206020404" pitchFamily="34" charset="0"/>
                <a:sym typeface="Wingdings" panose="05000000000000000000" pitchFamily="2" charset="2"/>
              </a:rPr>
              <a:t></a:t>
            </a:r>
            <a:r>
              <a:rPr lang="sl-SI" sz="2000" dirty="0" smtClean="0">
                <a:latin typeface="Copperplate Gothic Light" panose="020E0507020206020404" pitchFamily="34" charset="0"/>
              </a:rPr>
              <a:t> </a:t>
            </a:r>
          </a:p>
        </p:txBody>
      </p:sp>
      <p:pic>
        <p:nvPicPr>
          <p:cNvPr id="2050" name="Picture 2" descr="Lmao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92" y="4625788"/>
            <a:ext cx="2003612" cy="200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7201692" cy="3308980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39427" y="2108626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39429" y="3071357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39428" y="4038086"/>
            <a:ext cx="487363" cy="487363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39427" y="5000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34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2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6E6531A-0776-43BA-A852-5FB5C7753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8C5273F-2B84-46BF-A94F-1A20E13B3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Želim ti uspešno delo in LEPE POČITNICE!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4271683" y="4363688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Želim ti uspešno </a:t>
            </a:r>
            <a: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delo</a:t>
            </a: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LEPE POČITNICE</a:t>
            </a:r>
            <a:r>
              <a:rPr lang="sl-SI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Damijana Blažič, prof.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content.flju1-1.fna.fbcdn.net/v/t1.15752-9/92978145_235889577466970_8288711145208938496_n.png?_nc_cat=102&amp;_nc_sid=b96e70&amp;_nc_ohc=7QbGSH-cJooAX8bD2Bu&amp;_nc_ht=scontent.flju1-1.fna&amp;oh=1d452c7e7773d5f4713b0a1f7b7af733&amp;oe=5EBEAA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8" y="1046893"/>
            <a:ext cx="2751605" cy="27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256</Words>
  <Application>Microsoft Office PowerPoint</Application>
  <PresentationFormat>Širokozaslonsko</PresentationFormat>
  <Paragraphs>37</Paragraphs>
  <Slides>6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4" baseType="lpstr">
      <vt:lpstr>Arial</vt:lpstr>
      <vt:lpstr>Calibri</vt:lpstr>
      <vt:lpstr>Copperplate Gothic Light</vt:lpstr>
      <vt:lpstr>Felix Titling</vt:lpstr>
      <vt:lpstr>Gill Sans MT</vt:lpstr>
      <vt:lpstr>Times New Roman</vt:lpstr>
      <vt:lpstr>Wingdings</vt:lpstr>
      <vt:lpstr>Galerija</vt:lpstr>
      <vt:lpstr>2. Razred 20.4.-24.4.20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in deljenje</dc:title>
  <dc:creator>Tin Keserin</dc:creator>
  <cp:lastModifiedBy>Damjana</cp:lastModifiedBy>
  <cp:revision>65</cp:revision>
  <dcterms:created xsi:type="dcterms:W3CDTF">2020-04-06T17:00:07Z</dcterms:created>
  <dcterms:modified xsi:type="dcterms:W3CDTF">2020-04-19T18:09:05Z</dcterms:modified>
</cp:coreProperties>
</file>